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60" r:id="rId4"/>
    <p:sldId id="259" r:id="rId5"/>
    <p:sldId id="258" r:id="rId6"/>
    <p:sldId id="261" r:id="rId7"/>
    <p:sldId id="262" r:id="rId8"/>
    <p:sldId id="263" r:id="rId9"/>
    <p:sldId id="265" r:id="rId10"/>
    <p:sldId id="264" r:id="rId11"/>
    <p:sldId id="266" r:id="rId12"/>
    <p:sldId id="267" r:id="rId1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alibri Light" panose="020F0302020204030204" pitchFamily="34" charset="0"/>
      <p:regular r:id="rId19"/>
      <p:italic r:id="rId20"/>
    </p:embeddedFont>
    <p:embeddedFont>
      <p:font typeface="Roboto" panose="020B0604020202020204" charset="0"/>
      <p:regular r:id="rId21"/>
      <p:bold r:id="rId22"/>
      <p:italic r:id="rId23"/>
      <p:boldItalic r:id="rId24"/>
    </p:embeddedFont>
  </p:embeddedFontLst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66"/>
    <a:srgbClr val="66FF66"/>
    <a:srgbClr val="2104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76" autoAdjust="0"/>
    <p:restoredTop sz="94660"/>
  </p:normalViewPr>
  <p:slideViewPr>
    <p:cSldViewPr snapToGrid="0">
      <p:cViewPr varScale="1">
        <p:scale>
          <a:sx n="85" d="100"/>
          <a:sy n="85" d="100"/>
        </p:scale>
        <p:origin x="1062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ccc099880f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ccc099880f_0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c7c1e9a2b3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c7c1e9a2b3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ccc099880f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ccc099880f_0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cc099880f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ccc099880f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c7c1e9a2b3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c7c1e9a2b3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c7c1e9a2b3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c7c1e9a2b3_0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ccc099880f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ccc099880f_0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c7c1e9a2b3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c7c1e9a2b3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c7c1e9a2b3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c7c1e9a2b3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ccc099880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ccc099880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c7c1e9a2b3_0_1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c7c1e9a2b3_0_1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CE8F88-2800-4A34-941C-83BF8A2566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36D4231-6A11-4714-A3E4-B9B6B6793F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91A7E3-201B-4F87-A539-31DF8408B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6BDC-4499-4A8A-9971-BF26E0B509C5}" type="datetimeFigureOut">
              <a:rPr lang="ru-UA" smtClean="0"/>
              <a:t>27.04.2021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1B8221-3B46-44F8-80EB-28B127FCF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E0D039-C598-4B9E-8DDE-78A818C7C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58641704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B71886-7957-4323-AEC1-43D6A0791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13A53B-3107-46B9-AD8D-D2E99CC4DE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A805EC-E562-4E9E-B503-A982B8EFB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6BDC-4499-4A8A-9971-BF26E0B509C5}" type="datetimeFigureOut">
              <a:rPr lang="ru-UA" smtClean="0"/>
              <a:t>27.04.2021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C9FA2E-9F33-4E15-B4B0-71443D25D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150DF6-ABAD-4F21-B9EA-9BF6BFF2A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64666598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7F9AFD-5299-4294-B1A7-52D99271F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3C1553-174C-42A5-9E50-F97531695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866C286-906F-48F2-90F3-77EC9C526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6BDC-4499-4A8A-9971-BF26E0B509C5}" type="datetimeFigureOut">
              <a:rPr lang="ru-UA" smtClean="0"/>
              <a:t>27.04.2021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2CE44F-EBFD-4CCF-AB56-C1F0DA8FE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25C5E86-7652-4450-8F62-CD0982C8C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82432780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226E8B-80DC-46F2-A6D9-BEFB9D84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885DEDE-0790-4988-B7B5-46C1F26E6C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5585124-A76F-405E-9F06-D92289955A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AA99FEE-5AF3-4F80-8B56-9C6A34F11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6BDC-4499-4A8A-9971-BF26E0B509C5}" type="datetimeFigureOut">
              <a:rPr lang="ru-UA" smtClean="0"/>
              <a:t>27.04.2021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B4148AC-8C4F-4EA0-91EC-7B97B9A6D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F05FA89-257C-475F-BC96-A323F0FA4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45995361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95DF0A-D945-48DD-AD60-B1EEA8D8D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F4E861-54E7-498C-B2BE-CD4CDE9B0B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5D5E1CF-52D0-48F7-9E61-0DD0278EFF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B8AB432-7AF0-4C1E-BDF6-8663D42468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5BF8C29-EB45-466D-BEFF-E7251B0413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80D48A9-7A0F-472A-ABEA-F83A70867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6BDC-4499-4A8A-9971-BF26E0B509C5}" type="datetimeFigureOut">
              <a:rPr lang="ru-UA" smtClean="0"/>
              <a:t>27.04.2021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11ED548-CD36-4E48-925D-37BFF5911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58BED27-827A-47A5-809C-2485AE0AC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9385224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247E10-21D0-4768-A0F0-7B3EDC2B7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F30BD4C-8626-4030-B44B-524F905A8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6BDC-4499-4A8A-9971-BF26E0B509C5}" type="datetimeFigureOut">
              <a:rPr lang="ru-UA" smtClean="0"/>
              <a:t>27.04.2021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A91D9B0-F3D2-4645-9454-6AAD0AAD0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555B2-E71C-4177-BC6C-08FF4BA52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58116977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F3E70B9-A95C-4DDC-B779-68AB0EF9C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6BDC-4499-4A8A-9971-BF26E0B509C5}" type="datetimeFigureOut">
              <a:rPr lang="ru-UA" smtClean="0"/>
              <a:t>27.04.2021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A7A8240-A788-48A4-85C3-82337C4B1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F92078F-D358-4CB3-9DA2-7C5150919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73687152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AFAB29-EF89-4F0B-9363-AA7235C0B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A6977F-6B7A-4841-BCF0-38136A699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0A8D975-DDE0-4014-9CEF-85A482D9A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3FFE3E4-0168-4114-AA13-941728F53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6BDC-4499-4A8A-9971-BF26E0B509C5}" type="datetimeFigureOut">
              <a:rPr lang="ru-UA" smtClean="0"/>
              <a:t>27.04.2021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222C5D8-80D9-4765-9940-A5EC95061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397DC7E-E7FF-4ECB-B049-831F57EBB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18769046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D48DAB-8EE8-4E91-A267-3E4599BFB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A9989DC-3E06-47AC-AA59-22472493BB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A4E0CB2-D04D-42DF-BA96-CED2769EEE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CB13625-E217-42AA-AC7F-1C81DEB5D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6BDC-4499-4A8A-9971-BF26E0B509C5}" type="datetimeFigureOut">
              <a:rPr lang="ru-UA" smtClean="0"/>
              <a:t>27.04.2021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4CCDD85-2518-4376-BAD2-5AAE566EC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8AB2F4E-5D38-4664-AECD-2B5FB3457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84374480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8679C1-A1E5-49CD-84EC-BE387FE0C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85F9027-B166-4D38-9068-31F2BDF95D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085704-C697-4B7C-8A45-5B2992854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6BDC-4499-4A8A-9971-BF26E0B509C5}" type="datetimeFigureOut">
              <a:rPr lang="ru-UA" smtClean="0"/>
              <a:t>27.04.2021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1F61FF-1ED5-4346-B993-C477EC073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963A01-CB37-4E0C-A31C-450F1E595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25798743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A38D9DA-D8A9-4F04-9815-5CCBD633E4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BEF1042-F70F-4CEB-8CAD-4E83E49FE1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80F24D-1C4C-40D1-B173-60315100C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6BDC-4499-4A8A-9971-BF26E0B509C5}" type="datetimeFigureOut">
              <a:rPr lang="ru-UA" smtClean="0"/>
              <a:t>27.04.2021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6376E6-DFD3-4464-B301-6DC63A48E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072C50-D78D-41E8-AB1C-64C2003DA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82147395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8106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97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BD5840-DCD3-4E22-AE2D-C15D532BC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65C1DA-1273-427D-9BEB-E72538C5CC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8A077E-9A03-424A-B2B9-ADE376E3D6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16BDC-4499-4A8A-9971-BF26E0B509C5}" type="datetimeFigureOut">
              <a:rPr lang="ru-UA" smtClean="0"/>
              <a:t>27.04.2021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2D25CA-34FD-4C71-B347-4FF84E38A6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72574B-60E9-4BEF-914C-717FD38CAA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151900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>
            <a:spLocks noGrp="1"/>
          </p:cNvSpPr>
          <p:nvPr>
            <p:ph type="ctrTitle"/>
          </p:nvPr>
        </p:nvSpPr>
        <p:spPr>
          <a:xfrm>
            <a:off x="1320800" y="279472"/>
            <a:ext cx="6870813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 dirty="0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Молодь в економіці нашого міста</a:t>
            </a:r>
            <a:endParaRPr sz="3600" dirty="0"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1"/>
          </p:nvPr>
        </p:nvSpPr>
        <p:spPr>
          <a:xfrm>
            <a:off x="4345261" y="1246269"/>
            <a:ext cx="4242600" cy="7383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ru" sz="2000" b="1" dirty="0">
                <a:solidFill>
                  <a:srgbClr val="002F4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соціальний, короткотривалий,</a:t>
            </a:r>
            <a:endParaRPr sz="2000" b="1" dirty="0">
              <a:solidFill>
                <a:srgbClr val="002F4A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endParaRPr sz="2000" b="1" dirty="0">
              <a:solidFill>
                <a:srgbClr val="002F4A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ru" sz="2000" b="1" dirty="0">
                <a:solidFill>
                  <a:srgbClr val="002F4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практично-орієнтований про</a:t>
            </a:r>
            <a:r>
              <a:rPr lang="ru-RU" sz="2000" b="1" dirty="0">
                <a:solidFill>
                  <a:srgbClr val="002F4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є</a:t>
            </a:r>
            <a:r>
              <a:rPr lang="ru" sz="2000" b="1" dirty="0">
                <a:solidFill>
                  <a:srgbClr val="002F4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кт</a:t>
            </a:r>
            <a:endParaRPr sz="2000" b="1" dirty="0">
              <a:solidFill>
                <a:srgbClr val="002F4A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endParaRPr sz="1120" dirty="0"/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485917"/>
            <a:ext cx="1905000" cy="1809750"/>
          </a:xfrm>
          <a:prstGeom prst="ellipse">
            <a:avLst/>
          </a:prstGeom>
          <a:noFill/>
          <a:ln>
            <a:noFill/>
          </a:ln>
        </p:spPr>
      </p:pic>
      <p:sp useBgFill="1">
        <p:nvSpPr>
          <p:cNvPr id="59" name="Google Shape;59;p13"/>
          <p:cNvSpPr txBox="1"/>
          <p:nvPr/>
        </p:nvSpPr>
        <p:spPr>
          <a:xfrm>
            <a:off x="4345261" y="3158931"/>
            <a:ext cx="4777247" cy="1846629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rgbClr val="2104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Виконавці про</a:t>
            </a:r>
            <a:r>
              <a:rPr lang="ru-RU" b="1" dirty="0">
                <a:solidFill>
                  <a:srgbClr val="2104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є</a:t>
            </a:r>
            <a:r>
              <a:rPr lang="ru" b="1" dirty="0">
                <a:solidFill>
                  <a:srgbClr val="2104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кту:</a:t>
            </a:r>
            <a:endParaRPr b="1" dirty="0">
              <a:solidFill>
                <a:srgbClr val="2104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rgbClr val="2104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група лідерів учнівського самоврядування</a:t>
            </a:r>
            <a:endParaRPr b="1" dirty="0">
              <a:solidFill>
                <a:srgbClr val="2104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rgbClr val="2104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школи №36 Київського району м.Харкова,</a:t>
            </a:r>
            <a:endParaRPr b="1" dirty="0">
              <a:solidFill>
                <a:srgbClr val="2104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rgbClr val="2104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керівник Висоцький Валерій , учень 9-А класу</a:t>
            </a:r>
            <a:endParaRPr b="1" dirty="0">
              <a:solidFill>
                <a:srgbClr val="2104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26" name="Picture 2" descr="Головна сторінка - Харківський національний економічний університет імені  Семена Кузнеця (ХНЕУ ім. С. Кузнеця)">
            <a:extLst>
              <a:ext uri="{FF2B5EF4-FFF2-40B4-BE49-F238E27FC236}">
                <a16:creationId xmlns:a16="http://schemas.microsoft.com/office/drawing/2014/main" id="{6DB528A4-89FE-4C77-B86C-CD08DBD8D9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600" y="1487534"/>
            <a:ext cx="1800097" cy="180813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>
            <a:spLocks noGrp="1"/>
          </p:cNvSpPr>
          <p:nvPr>
            <p:ph type="title"/>
          </p:nvPr>
        </p:nvSpPr>
        <p:spPr>
          <a:xfrm>
            <a:off x="3569518" y="145622"/>
            <a:ext cx="1988864" cy="8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100" dirty="0">
                <a:highlight>
                  <a:srgbClr val="00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Анотація</a:t>
            </a:r>
            <a:endParaRPr sz="2400" dirty="0">
              <a:highlight>
                <a:srgbClr val="00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5" name="Google Shape;65;p14"/>
          <p:cNvSpPr txBox="1">
            <a:spLocks noGrp="1"/>
          </p:cNvSpPr>
          <p:nvPr>
            <p:ph type="body" idx="1"/>
          </p:nvPr>
        </p:nvSpPr>
        <p:spPr>
          <a:xfrm>
            <a:off x="303650" y="901650"/>
            <a:ext cx="85206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indent="0" algn="just">
              <a:lnSpc>
                <a:spcPct val="150000"/>
              </a:lnSpc>
              <a:buNone/>
            </a:pPr>
            <a:r>
              <a:rPr lang="uk-UA" sz="2000" b="1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Наш проект дає змогу заповнити інформаційні прогалини випускників шкіл про перспективи працевлаштування в рідному місті, і, відповідно, визначитися з вибором закладу вищої освіти. </a:t>
            </a:r>
          </a:p>
          <a:p>
            <a:pPr marL="114300" indent="0" algn="just">
              <a:lnSpc>
                <a:spcPct val="150000"/>
              </a:lnSpc>
              <a:buNone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Сподіваємося, що заплановані заходи в рамках проекту будуть сприяти зменшенню відтоку молоді за кордон. </a:t>
            </a:r>
            <a:endParaRPr lang="ru-UA" sz="16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2419812" y="3224627"/>
            <a:ext cx="2952750" cy="155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43568" y="3003953"/>
            <a:ext cx="1993900" cy="1993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>
            <a:spLocks noGrp="1"/>
          </p:cNvSpPr>
          <p:nvPr>
            <p:ph type="title"/>
          </p:nvPr>
        </p:nvSpPr>
        <p:spPr>
          <a:xfrm>
            <a:off x="318524" y="62850"/>
            <a:ext cx="5906429" cy="7993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>
                <a:highlight>
                  <a:srgbClr val="00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Мета проєкту та завдання про</a:t>
            </a:r>
            <a:r>
              <a:rPr lang="ru-RU" sz="2400" dirty="0">
                <a:highlight>
                  <a:srgbClr val="00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є</a:t>
            </a:r>
            <a:r>
              <a:rPr lang="ru" sz="2400" dirty="0">
                <a:highlight>
                  <a:srgbClr val="00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кту</a:t>
            </a:r>
            <a:endParaRPr sz="2400" dirty="0">
              <a:highlight>
                <a:srgbClr val="00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7" name="Google Shape;87;p17"/>
          <p:cNvSpPr txBox="1">
            <a:spLocks noGrp="1"/>
          </p:cNvSpPr>
          <p:nvPr>
            <p:ph type="body" idx="1"/>
          </p:nvPr>
        </p:nvSpPr>
        <p:spPr>
          <a:xfrm>
            <a:off x="105532" y="509052"/>
            <a:ext cx="4528438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 algn="just">
              <a:lnSpc>
                <a:spcPct val="100000"/>
              </a:lnSpc>
              <a:buNone/>
            </a:pPr>
            <a:r>
              <a:rPr lang="uk-UA" sz="1400" b="1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Мета:  </a:t>
            </a:r>
            <a:r>
              <a:rPr lang="uk-UA" sz="14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мотивувати учнівську молодь до вибору майбутньої професії засобами популяризації позитивного досвіду, успішної професійної реалізації молоді </a:t>
            </a:r>
            <a:r>
              <a:rPr lang="uk-UA" sz="14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м.Харкова</a:t>
            </a:r>
            <a:r>
              <a:rPr lang="uk-UA" sz="14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.  </a:t>
            </a:r>
          </a:p>
          <a:p>
            <a:pPr marL="114300" indent="0" algn="just">
              <a:lnSpc>
                <a:spcPct val="100000"/>
              </a:lnSpc>
              <a:buNone/>
            </a:pPr>
            <a:endParaRPr lang="uk-UA" sz="1400" dirty="0">
              <a:highlight>
                <a:srgbClr val="FFFF00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14300" indent="0" algn="just">
              <a:lnSpc>
                <a:spcPct val="150000"/>
              </a:lnSpc>
              <a:buNone/>
            </a:pPr>
            <a:r>
              <a:rPr lang="uk-UA" sz="1400" b="1" dirty="0"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Завдання: </a:t>
            </a:r>
            <a:endParaRPr lang="ru-UA" sz="1400" dirty="0"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 algn="just"/>
            <a:r>
              <a:rPr lang="uk-UA" sz="12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 та розповсюдження </a:t>
            </a:r>
            <a:r>
              <a:rPr lang="uk-UA" sz="1200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  <a:r>
              <a:rPr lang="uk-UA" sz="12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каналу. </a:t>
            </a:r>
            <a:endParaRPr lang="ru-UA" sz="12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12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Залучення до участі в  </a:t>
            </a:r>
            <a:r>
              <a:rPr lang="uk-UA" sz="1200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проєкті</a:t>
            </a:r>
            <a:r>
              <a:rPr lang="uk-UA" sz="12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старшокласників шкіл міста та успішних студентів закладів вищої освіти, які свідомо зробили вибір певного ЗВО з перспективою працевлаштування на підприємствах Харкова. </a:t>
            </a:r>
            <a:endParaRPr lang="ru-UA" sz="12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12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 зустрічей із студентами, молодими фахівцями та знайомство з їх успішним досвідом навчання та професійної реалізації в Харкові.</a:t>
            </a:r>
            <a:endParaRPr lang="ru-UA" sz="12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12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Інформування учнів старших класів про ринок професій для молоді, яка не має досвіду роботи, але має диплом відповідного фаху.</a:t>
            </a:r>
            <a:endParaRPr lang="ru-UA" sz="12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12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 мотивації у учнів старшої школи з вибору ЗВО для майбутнього працевлаштування.</a:t>
            </a:r>
            <a:endParaRPr lang="ru-UA" sz="12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0977" y="0"/>
            <a:ext cx="4634448" cy="4634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>
            <a:spLocks noGrp="1"/>
          </p:cNvSpPr>
          <p:nvPr>
            <p:ph type="subTitle" idx="1"/>
          </p:nvPr>
        </p:nvSpPr>
        <p:spPr>
          <a:xfrm>
            <a:off x="2450700" y="-94833"/>
            <a:ext cx="42426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>
                <a:solidFill>
                  <a:srgbClr val="000000"/>
                </a:solidFill>
                <a:highlight>
                  <a:srgbClr val="00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Календарний план </a:t>
            </a:r>
            <a:r>
              <a:rPr lang="ru" sz="2400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проєкту</a:t>
            </a:r>
            <a:r>
              <a:rPr lang="ru" sz="2400" dirty="0">
                <a:solidFill>
                  <a:srgbClr val="000000"/>
                </a:solidFill>
                <a:highlight>
                  <a:srgbClr val="00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2400" dirty="0">
              <a:solidFill>
                <a:srgbClr val="000000"/>
              </a:solidFill>
              <a:highlight>
                <a:srgbClr val="00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724446EB-8815-4731-9180-C679B6750E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2973547"/>
              </p:ext>
            </p:extLst>
          </p:nvPr>
        </p:nvGraphicFramePr>
        <p:xfrm>
          <a:off x="644769" y="609600"/>
          <a:ext cx="8250876" cy="4564236"/>
        </p:xfrm>
        <a:graphic>
          <a:graphicData uri="http://schemas.openxmlformats.org/drawingml/2006/table">
            <a:tbl>
              <a:tblPr firstRow="1" firstCol="1" bandRow="1"/>
              <a:tblGrid>
                <a:gridCol w="339284">
                  <a:extLst>
                    <a:ext uri="{9D8B030D-6E8A-4147-A177-3AD203B41FA5}">
                      <a16:colId xmlns:a16="http://schemas.microsoft.com/office/drawing/2014/main" val="1282670567"/>
                    </a:ext>
                  </a:extLst>
                </a:gridCol>
                <a:gridCol w="4068893">
                  <a:extLst>
                    <a:ext uri="{9D8B030D-6E8A-4147-A177-3AD203B41FA5}">
                      <a16:colId xmlns:a16="http://schemas.microsoft.com/office/drawing/2014/main" val="1984156021"/>
                    </a:ext>
                  </a:extLst>
                </a:gridCol>
                <a:gridCol w="1504687">
                  <a:extLst>
                    <a:ext uri="{9D8B030D-6E8A-4147-A177-3AD203B41FA5}">
                      <a16:colId xmlns:a16="http://schemas.microsoft.com/office/drawing/2014/main" val="725753850"/>
                    </a:ext>
                  </a:extLst>
                </a:gridCol>
                <a:gridCol w="2338012">
                  <a:extLst>
                    <a:ext uri="{9D8B030D-6E8A-4147-A177-3AD203B41FA5}">
                      <a16:colId xmlns:a16="http://schemas.microsoft.com/office/drawing/2014/main" val="482852746"/>
                    </a:ext>
                  </a:extLst>
                </a:gridCol>
              </a:tblGrid>
              <a:tr h="38081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№</a:t>
                      </a:r>
                      <a:endParaRPr lang="ru-UA" sz="7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Заходи</a:t>
                      </a:r>
                      <a:endParaRPr lang="ru-UA" sz="7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Термін виконання</a:t>
                      </a:r>
                      <a:endParaRPr lang="ru-UA" sz="7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Відповідальні</a:t>
                      </a:r>
                      <a:endParaRPr lang="ru-UA" sz="7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2969169"/>
                  </a:ext>
                </a:extLst>
              </a:tr>
              <a:tr h="117580"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Організаційно-підготовчий етап: березень-квітень 2021</a:t>
                      </a:r>
                      <a:endParaRPr lang="ru-UA" sz="7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40095547"/>
                  </a:ext>
                </a:extLst>
              </a:tr>
              <a:tr h="24919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</a:t>
                      </a:r>
                      <a:endParaRPr lang="ru-UA" sz="7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Збір інформації та розробка </a:t>
                      </a:r>
                      <a:r>
                        <a:rPr lang="uk-UA" sz="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проєкту</a:t>
                      </a:r>
                      <a:endParaRPr lang="ru-UA" sz="7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01.03.21-21.03.21</a:t>
                      </a:r>
                      <a:endParaRPr lang="ru-UA" sz="7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Висоцький Валерій</a:t>
                      </a:r>
                      <a:endParaRPr lang="ru-UA" sz="7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094214"/>
                  </a:ext>
                </a:extLst>
              </a:tr>
              <a:tr h="24919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</a:t>
                      </a:r>
                      <a:endParaRPr lang="ru-UA" sz="7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Розробка та створення презентації </a:t>
                      </a:r>
                      <a:endParaRPr lang="ru-UA" sz="7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21.03.21-30.03.21</a:t>
                      </a:r>
                      <a:endParaRPr lang="ru-UA" sz="7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Логвінов Анатолій</a:t>
                      </a:r>
                      <a:endParaRPr lang="ru-UA" sz="7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549828"/>
                  </a:ext>
                </a:extLst>
              </a:tr>
              <a:tr h="24919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3.</a:t>
                      </a:r>
                      <a:endParaRPr lang="ru-UA" sz="7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Створення </a:t>
                      </a:r>
                      <a:r>
                        <a:rPr lang="uk-UA" sz="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YouTube</a:t>
                      </a:r>
                      <a:r>
                        <a:rPr lang="uk-UA" sz="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каналу</a:t>
                      </a:r>
                      <a:endParaRPr lang="ru-UA" sz="7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30.03.21-15.04.21</a:t>
                      </a:r>
                      <a:endParaRPr lang="ru-UA" sz="7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Єфанов</a:t>
                      </a:r>
                      <a:r>
                        <a:rPr lang="uk-UA" sz="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Родіон, </a:t>
                      </a:r>
                      <a:r>
                        <a:rPr lang="uk-UA" sz="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Лавлінський</a:t>
                      </a:r>
                      <a:r>
                        <a:rPr lang="uk-UA" sz="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Федір</a:t>
                      </a:r>
                      <a:endParaRPr lang="ru-UA" sz="7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9625739"/>
                  </a:ext>
                </a:extLst>
              </a:tr>
              <a:tr h="64405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4.</a:t>
                      </a:r>
                      <a:endParaRPr lang="ru-UA" sz="7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Планування зустрічей зі студентами, творчими людьми, науковцями, які мають позитивний досвід. Записати їх  виступи</a:t>
                      </a:r>
                      <a:endParaRPr lang="ru-UA" sz="7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15.04.21-30.04.21</a:t>
                      </a:r>
                      <a:endParaRPr lang="ru-UA" sz="7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Висоцький Валерій</a:t>
                      </a:r>
                      <a:endParaRPr lang="ru-UA" sz="7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471346"/>
                  </a:ext>
                </a:extLst>
              </a:tr>
              <a:tr h="117580"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Реалізаційний етап: травень-червень 2021</a:t>
                      </a:r>
                      <a:endParaRPr lang="ru-UA" sz="7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897098367"/>
                  </a:ext>
                </a:extLst>
              </a:tr>
              <a:tr h="64405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5.</a:t>
                      </a:r>
                      <a:endParaRPr lang="ru-UA" sz="7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Підготовка:                                                                                                                                                                     -перевірка технічного обладнання                                                                                                                              -створення соціального опитування: "Відношення глядачів"                                                                                                                                                       </a:t>
                      </a:r>
                      <a:endParaRPr lang="ru-UA" sz="7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30.04.21-14.05.21</a:t>
                      </a:r>
                      <a:endParaRPr lang="ru-UA" sz="7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Висоцький Валерій, </a:t>
                      </a:r>
                      <a:r>
                        <a:rPr lang="uk-UA" sz="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Логвінов</a:t>
                      </a:r>
                      <a:r>
                        <a:rPr lang="uk-UA" sz="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Анатолій</a:t>
                      </a:r>
                      <a:endParaRPr lang="ru-UA" sz="7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7295884"/>
                  </a:ext>
                </a:extLst>
              </a:tr>
              <a:tr h="24919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6.</a:t>
                      </a:r>
                      <a:endParaRPr lang="ru-UA" sz="7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Розробка конкретних питань до виступаючих</a:t>
                      </a:r>
                      <a:endParaRPr lang="ru-UA" sz="7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14.05.21-01.06.21</a:t>
                      </a:r>
                      <a:endParaRPr lang="ru-UA" sz="7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Мінко Богдан</a:t>
                      </a:r>
                      <a:endParaRPr lang="ru-UA" sz="7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026761"/>
                  </a:ext>
                </a:extLst>
              </a:tr>
              <a:tr h="24919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7.</a:t>
                      </a:r>
                      <a:endParaRPr lang="ru-UA" sz="7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Вихід в прямий ефір</a:t>
                      </a:r>
                      <a:endParaRPr lang="ru-UA" sz="7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01.06.21-30.06.21</a:t>
                      </a:r>
                      <a:endParaRPr lang="ru-UA" sz="7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Висоцький Валерій</a:t>
                      </a:r>
                      <a:endParaRPr lang="ru-UA" sz="7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7950253"/>
                  </a:ext>
                </a:extLst>
              </a:tr>
              <a:tr h="117580"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Результативний етап: липень-серпень 2022</a:t>
                      </a:r>
                      <a:endParaRPr lang="ru-UA" sz="7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550981589"/>
                  </a:ext>
                </a:extLst>
              </a:tr>
              <a:tr h="38081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8.</a:t>
                      </a:r>
                      <a:endParaRPr lang="ru-UA" sz="7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Аналіз результатів:                                                                                                                                                      -</a:t>
                      </a:r>
                      <a:r>
                        <a:rPr lang="uk-UA" sz="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моніторінг</a:t>
                      </a:r>
                      <a:r>
                        <a:rPr lang="uk-UA" sz="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каналу                                                                                                                                                                                        -перегляд результатів опитування</a:t>
                      </a:r>
                      <a:endParaRPr lang="ru-UA" sz="7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30.06.21-16.08.21</a:t>
                      </a:r>
                      <a:endParaRPr lang="ru-UA" sz="7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Логвінов Анатолій</a:t>
                      </a:r>
                      <a:endParaRPr lang="ru-UA" sz="7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2547246"/>
                  </a:ext>
                </a:extLst>
              </a:tr>
              <a:tr h="38081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9.</a:t>
                      </a:r>
                      <a:endParaRPr lang="ru-UA" sz="7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Написання пост-релізу для Харківських СМІ про результати </a:t>
                      </a:r>
                      <a:r>
                        <a:rPr lang="uk-UA" sz="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проєкту</a:t>
                      </a:r>
                      <a:endParaRPr lang="ru-UA" sz="7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16.08.21-23.08.21</a:t>
                      </a:r>
                      <a:endParaRPr lang="ru-UA" sz="7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Висоцький Валерій</a:t>
                      </a:r>
                      <a:endParaRPr lang="ru-UA" sz="7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3984895"/>
                  </a:ext>
                </a:extLst>
              </a:tr>
              <a:tr h="24919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10.</a:t>
                      </a:r>
                      <a:endParaRPr lang="ru-UA" sz="7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Створення </a:t>
                      </a:r>
                      <a:r>
                        <a:rPr lang="uk-UA" sz="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промо</a:t>
                      </a:r>
                      <a:r>
                        <a:rPr lang="uk-UA" sz="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ролику по результатам </a:t>
                      </a:r>
                      <a:r>
                        <a:rPr lang="uk-UA" sz="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проєкту</a:t>
                      </a:r>
                      <a:endParaRPr lang="ru-UA" sz="7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23.08.21-31.08.21</a:t>
                      </a:r>
                      <a:endParaRPr lang="ru-UA" sz="7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Висоцький Валерій</a:t>
                      </a:r>
                      <a:endParaRPr lang="ru-UA" sz="7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3465" marR="23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374494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>
            <a:spLocks noGrp="1"/>
          </p:cNvSpPr>
          <p:nvPr>
            <p:ph type="title"/>
          </p:nvPr>
        </p:nvSpPr>
        <p:spPr>
          <a:xfrm>
            <a:off x="1093547" y="214294"/>
            <a:ext cx="3354275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 dirty="0">
                <a:highlight>
                  <a:srgbClr val="00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Етапи проєкту</a:t>
            </a:r>
            <a:endParaRPr sz="3200" dirty="0">
              <a:highlight>
                <a:srgbClr val="00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 useBgFill="1">
        <p:nvSpPr>
          <p:cNvPr id="73" name="Google Shape;73;p15"/>
          <p:cNvSpPr txBox="1">
            <a:spLocks noGrp="1"/>
          </p:cNvSpPr>
          <p:nvPr>
            <p:ph type="body" idx="1"/>
          </p:nvPr>
        </p:nvSpPr>
        <p:spPr>
          <a:xfrm>
            <a:off x="-40300" y="1004600"/>
            <a:ext cx="4488122" cy="4098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17500" algn="just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●"/>
            </a:pPr>
            <a:r>
              <a:rPr lang="ru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Організаційно-підготовчий</a:t>
            </a:r>
            <a:r>
              <a:rPr lang="ru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- це збір інформації, створення YouTube каналу, планування зустрічей зі студентами, тощо.</a:t>
            </a:r>
            <a:endParaRPr dirty="0">
              <a:solidFill>
                <a:srgbClr val="000000"/>
              </a:solidFill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algn="just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●"/>
            </a:pPr>
            <a:r>
              <a:rPr lang="ru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Реалізаційний етап </a:t>
            </a:r>
            <a:r>
              <a:rPr lang="ru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 це перевірка технічного обладнання для зустрічей та самі зустрічі зі студентами. Також проведення опитування серед глядачів.</a:t>
            </a:r>
            <a:endParaRPr dirty="0">
              <a:solidFill>
                <a:srgbClr val="000000"/>
              </a:solidFill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algn="just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●"/>
            </a:pPr>
            <a:r>
              <a:rPr lang="ru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Результативний</a:t>
            </a:r>
            <a:r>
              <a:rPr lang="ru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етап - це моніторінг нашого YouTube каналу, перегляд результатів опитування, створення промо ролику за результатом прокту</a:t>
            </a:r>
            <a:r>
              <a:rPr lang="ru"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4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74" name="Google Shape;74;p15"/>
          <p:cNvPicPr preferRelativeResize="0"/>
          <p:nvPr/>
        </p:nvPicPr>
        <p:blipFill rotWithShape="1">
          <a:blip r:embed="rId3">
            <a:alphaModFix/>
          </a:blip>
          <a:srcRect l="8453" r="11961"/>
          <a:stretch/>
        </p:blipFill>
        <p:spPr>
          <a:xfrm>
            <a:off x="5380892" y="259050"/>
            <a:ext cx="2669562" cy="235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9BC7D58-5C98-4E6F-89E1-ECAAD6E027B1}"/>
              </a:ext>
            </a:extLst>
          </p:cNvPr>
          <p:cNvSpPr/>
          <p:nvPr/>
        </p:nvSpPr>
        <p:spPr>
          <a:xfrm>
            <a:off x="4933245" y="3780674"/>
            <a:ext cx="4899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Цільова аудиторія: </a:t>
            </a:r>
          </a:p>
          <a:p>
            <a:r>
              <a:rPr lang="uk-UA" sz="2000" dirty="0"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учні старших класів шкіл м. Харкова</a:t>
            </a:r>
            <a:endParaRPr lang="ru-UA" sz="2000" dirty="0">
              <a:highlight>
                <a:srgbClr val="FFFF00"/>
              </a:highligh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title"/>
          </p:nvPr>
        </p:nvSpPr>
        <p:spPr>
          <a:xfrm>
            <a:off x="2718750" y="0"/>
            <a:ext cx="3706500" cy="5757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>
                <a:highlight>
                  <a:srgbClr val="00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Реалізатори Про</a:t>
            </a:r>
            <a:r>
              <a:rPr lang="ru-RU" sz="2400" dirty="0">
                <a:highlight>
                  <a:srgbClr val="00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є</a:t>
            </a:r>
            <a:r>
              <a:rPr lang="ru" sz="2400" dirty="0">
                <a:highlight>
                  <a:srgbClr val="00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кту</a:t>
            </a:r>
            <a:endParaRPr sz="2400" dirty="0">
              <a:highlight>
                <a:srgbClr val="00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4" name="Google Shape;94;p18"/>
          <p:cNvSpPr txBox="1">
            <a:spLocks noGrp="1"/>
          </p:cNvSpPr>
          <p:nvPr>
            <p:ph type="body" idx="1"/>
          </p:nvPr>
        </p:nvSpPr>
        <p:spPr>
          <a:xfrm>
            <a:off x="4572000" y="784726"/>
            <a:ext cx="4091698" cy="43587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indent="0">
              <a:buNone/>
            </a:pPr>
            <a:r>
              <a:rPr lang="uk-UA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Консультант:</a:t>
            </a:r>
            <a:endParaRPr lang="ru-UA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uk-UA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Жидик</a:t>
            </a:r>
            <a:r>
              <a:rPr lang="uk-UA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-Будько Р.Р. </a:t>
            </a:r>
            <a:endParaRPr lang="ru-UA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голова </a:t>
            </a:r>
            <a:r>
              <a:rPr lang="ru-RU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районної</a:t>
            </a:r>
            <a:r>
              <a:rPr lang="ru-RU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дитячо-юнацької</a:t>
            </a:r>
            <a:r>
              <a:rPr lang="ru-RU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асоціації</a:t>
            </a:r>
            <a:r>
              <a:rPr lang="ru-RU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«ШУМ», президент ХМОУС;</a:t>
            </a:r>
            <a:endParaRPr lang="ru-UA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UA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114300" indent="0">
              <a:buNone/>
            </a:pPr>
            <a:r>
              <a:rPr lang="uk-UA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Куратори:</a:t>
            </a:r>
            <a:endParaRPr lang="ru-UA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uk-UA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uk-UA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Ричкова</a:t>
            </a:r>
            <a:r>
              <a:rPr lang="uk-UA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Л.В.,</a:t>
            </a:r>
            <a:endParaRPr lang="ru-UA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uk-UA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ХЗОШ № 36</a:t>
            </a:r>
            <a:endParaRPr lang="ru-UA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uk-UA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uk-UA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Зарянська</a:t>
            </a:r>
            <a:r>
              <a:rPr lang="uk-UA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Т.І.,</a:t>
            </a:r>
            <a:endParaRPr lang="ru-UA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uk-UA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заступник директора з</a:t>
            </a:r>
            <a:endParaRPr lang="ru-UA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uk-UA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виховної роботи ХЗОШ № 36</a:t>
            </a:r>
            <a:endParaRPr lang="ru-UA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Голобородько</a:t>
            </a:r>
            <a:r>
              <a:rPr lang="ru-RU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Є.В.</a:t>
            </a:r>
            <a:endParaRPr lang="ru-UA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uk-UA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педагог-організатор ХЗОШ № 36</a:t>
            </a:r>
            <a:endParaRPr lang="ru-UA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1200"/>
              </a:spcBef>
              <a:buNone/>
            </a:pPr>
            <a:endParaRPr sz="1200" dirty="0">
              <a:highlight>
                <a:srgbClr val="FFFF00"/>
              </a:highlight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" name="Google Shape;95;p18"/>
          <p:cNvSpPr txBox="1"/>
          <p:nvPr/>
        </p:nvSpPr>
        <p:spPr>
          <a:xfrm>
            <a:off x="92934" y="287866"/>
            <a:ext cx="4147200" cy="5062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Висоцький Валерій, президент учнівського самоврядування школи (керівник, планує календар </a:t>
            </a:r>
            <a:r>
              <a:rPr lang="ru-RU" dirty="0" err="1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проєкту</a:t>
            </a:r>
            <a:r>
              <a:rPr lang="ru-RU" dirty="0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ru-RU" dirty="0" err="1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займається</a:t>
            </a:r>
            <a:r>
              <a:rPr lang="ru-RU" dirty="0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dirty="0" err="1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організацією</a:t>
            </a:r>
            <a:r>
              <a:rPr lang="ru-RU" dirty="0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заход</a:t>
            </a:r>
            <a:r>
              <a:rPr lang="uk-UA" dirty="0" err="1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ів</a:t>
            </a:r>
            <a:r>
              <a:rPr lang="ru" dirty="0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);</a:t>
            </a: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dirty="0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Логвінов Анатолій, лідер учнівського самоврядування школи (технічна підтримка про</a:t>
            </a:r>
            <a:r>
              <a:rPr lang="ru-RU" dirty="0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є</a:t>
            </a:r>
            <a:r>
              <a:rPr lang="ru" dirty="0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кт</a:t>
            </a:r>
            <a:r>
              <a:rPr lang="ru-RU" dirty="0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r>
              <a:rPr lang="ru" dirty="0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);</a:t>
            </a:r>
            <a:endParaRPr dirty="0"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dirty="0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Лавлінський Фед</a:t>
            </a:r>
            <a:r>
              <a:rPr lang="ru-RU" dirty="0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і</a:t>
            </a:r>
            <a:r>
              <a:rPr lang="ru" dirty="0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р, лідер учнівського самоврядування школи,  </a:t>
            </a:r>
            <a:r>
              <a:rPr lang="ru-RU" dirty="0" err="1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Єфанов</a:t>
            </a:r>
            <a:r>
              <a:rPr lang="ru-RU" dirty="0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dirty="0" err="1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Родіон</a:t>
            </a:r>
            <a:r>
              <a:rPr lang="ru-RU" dirty="0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 студент ХНЕУ </a:t>
            </a:r>
            <a:r>
              <a:rPr lang="ru" dirty="0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(створення та оформлення YouTube каналу);</a:t>
            </a:r>
            <a:endParaRPr dirty="0"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-UA" dirty="0" err="1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Мінко</a:t>
            </a:r>
            <a:r>
              <a:rPr lang="uk-UA" dirty="0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Богдан</a:t>
            </a:r>
            <a:r>
              <a:rPr lang="ru" dirty="0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 лідер учнівського самоврядування школи (</a:t>
            </a:r>
            <a:r>
              <a:rPr lang="ru-RU" dirty="0" err="1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організація</a:t>
            </a:r>
            <a:r>
              <a:rPr lang="ru-RU" dirty="0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dirty="0" err="1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зустрічей</a:t>
            </a:r>
            <a:r>
              <a:rPr lang="ru-RU" dirty="0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dirty="0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).</a:t>
            </a:r>
            <a:endParaRPr dirty="0"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3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6" name="Google Shape;9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93206" y="2221174"/>
            <a:ext cx="1817511" cy="1485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59925" y="0"/>
            <a:ext cx="1684075" cy="147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  <p:bldP spid="94" grpId="0"/>
      <p:bldP spid="9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>
            <a:spLocks noGrp="1"/>
          </p:cNvSpPr>
          <p:nvPr>
            <p:ph type="title"/>
          </p:nvPr>
        </p:nvSpPr>
        <p:spPr>
          <a:xfrm>
            <a:off x="1788300" y="153161"/>
            <a:ext cx="1564500" cy="76123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 dirty="0">
                <a:highlight>
                  <a:srgbClr val="00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Ресурси</a:t>
            </a:r>
            <a:endParaRPr sz="2400" dirty="0">
              <a:highlight>
                <a:srgbClr val="00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3" name="Google Shape;103;p19"/>
          <p:cNvSpPr txBox="1">
            <a:spLocks noGrp="1"/>
          </p:cNvSpPr>
          <p:nvPr>
            <p:ph type="body" idx="1"/>
          </p:nvPr>
        </p:nvSpPr>
        <p:spPr>
          <a:xfrm>
            <a:off x="-478614" y="682575"/>
            <a:ext cx="4910183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914400" lvl="0" indent="-31750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●"/>
            </a:pPr>
            <a:r>
              <a:rPr lang="ru" sz="2400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Рада лідерів учнівського самоврядування, Рада школи,соціальні партнери.</a:t>
            </a:r>
            <a:endParaRPr sz="2400" dirty="0">
              <a:solidFill>
                <a:srgbClr val="000000"/>
              </a:solidFill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0" indent="-31750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●"/>
            </a:pPr>
            <a:r>
              <a:rPr lang="ru" sz="2400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Сайти, канал на YouTube.</a:t>
            </a:r>
            <a:endParaRPr sz="2400" dirty="0">
              <a:solidFill>
                <a:srgbClr val="000000"/>
              </a:solidFill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0" indent="-31750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●"/>
            </a:pPr>
            <a:r>
              <a:rPr lang="ru" sz="2400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Волонтери проєкту – це учні школи, які    будуть брати участь у веденні YouTube каналу.</a:t>
            </a:r>
            <a:endParaRPr sz="2400" dirty="0">
              <a:solidFill>
                <a:srgbClr val="000000"/>
              </a:solidFill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0" indent="-31750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●"/>
            </a:pPr>
            <a:r>
              <a:rPr lang="ru" sz="2400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Соц</a:t>
            </a:r>
            <a:r>
              <a:rPr lang="ru-RU" sz="240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іальні</a:t>
            </a:r>
            <a:r>
              <a:rPr lang="ru-RU" sz="2400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2400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Мережі</a:t>
            </a:r>
            <a:endParaRPr sz="2400" dirty="0">
              <a:solidFill>
                <a:srgbClr val="000000"/>
              </a:solidFill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4" name="Google Shape;10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7350" y="324700"/>
            <a:ext cx="3378500" cy="24071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8AE4DFF-B5B1-40AB-B458-161279A3EFF2}"/>
              </a:ext>
            </a:extLst>
          </p:cNvPr>
          <p:cNvSpPr/>
          <p:nvPr/>
        </p:nvSpPr>
        <p:spPr>
          <a:xfrm>
            <a:off x="5034844" y="2919306"/>
            <a:ext cx="4074806" cy="1899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1600" b="1" dirty="0">
                <a:highlight>
                  <a:srgbClr val="00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Соціальні партнери </a:t>
            </a:r>
            <a:r>
              <a:rPr lang="uk-UA" sz="1600" b="1" dirty="0" err="1">
                <a:highlight>
                  <a:srgbClr val="00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проєкту</a:t>
            </a:r>
            <a:r>
              <a:rPr lang="uk-UA" sz="1600" b="1" dirty="0">
                <a:highlight>
                  <a:srgbClr val="00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UA" sz="1200" dirty="0">
              <a:highlight>
                <a:srgbClr val="00FF00"/>
              </a:highlight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uk-UA" sz="1600" dirty="0"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Обласна бібліотека для дітей, </a:t>
            </a:r>
            <a:endParaRPr lang="ru-UA" sz="1200" dirty="0"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uk-UA" sz="16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батьківський комітет школи, </a:t>
            </a:r>
            <a:endParaRPr lang="ru-UA" sz="1200" dirty="0"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uk-UA" sz="16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Харківський національний </a:t>
            </a:r>
          </a:p>
          <a:p>
            <a:pPr lvl="0" algn="just">
              <a:lnSpc>
                <a:spcPct val="150000"/>
              </a:lnSpc>
            </a:pPr>
            <a:r>
              <a:rPr lang="uk-UA" sz="16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економічний університет </a:t>
            </a:r>
            <a:r>
              <a:rPr lang="uk-UA" sz="16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ім.С.Кузнеця</a:t>
            </a:r>
            <a:r>
              <a:rPr lang="uk-UA" sz="16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UA" sz="1200" dirty="0"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>
            <a:spLocks noGrp="1"/>
          </p:cNvSpPr>
          <p:nvPr>
            <p:ph type="title"/>
          </p:nvPr>
        </p:nvSpPr>
        <p:spPr>
          <a:xfrm>
            <a:off x="865500" y="55336"/>
            <a:ext cx="3706500" cy="6709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 dirty="0">
                <a:highlight>
                  <a:srgbClr val="00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Оцінка та звітність</a:t>
            </a:r>
            <a:endParaRPr sz="3200" dirty="0">
              <a:highlight>
                <a:srgbClr val="00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1" name="Google Shape;111;p20"/>
          <p:cNvSpPr txBox="1">
            <a:spLocks noGrp="1"/>
          </p:cNvSpPr>
          <p:nvPr>
            <p:ph type="body" idx="1"/>
          </p:nvPr>
        </p:nvSpPr>
        <p:spPr>
          <a:xfrm>
            <a:off x="73575" y="654100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●"/>
            </a:pPr>
            <a:r>
              <a:rPr lang="ru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Звітування відбувається у відповідності з календарним планом, є завданням виконавців проєкту, кожен виконавець подає свою частину звіту, який затверджується та узагальнюється командою проєкту.</a:t>
            </a:r>
            <a:endParaRPr dirty="0">
              <a:solidFill>
                <a:srgbClr val="000000"/>
              </a:solidFill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●"/>
            </a:pPr>
            <a:r>
              <a:rPr lang="ru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Мотивація учнів буде оцінена методом опитування.</a:t>
            </a:r>
            <a:endParaRPr dirty="0">
              <a:solidFill>
                <a:srgbClr val="000000"/>
              </a:solidFill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●"/>
            </a:pPr>
            <a:r>
              <a:rPr lang="ru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Якість ведення YouTube каналу буде оцінюватися партнерами та глядачами проєкту.</a:t>
            </a:r>
            <a:endParaRPr dirty="0">
              <a:solidFill>
                <a:srgbClr val="000000"/>
              </a:solidFill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4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2" name="Google Shape;11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6500" y="176600"/>
            <a:ext cx="2888100" cy="192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76500" y="2845850"/>
            <a:ext cx="2888100" cy="181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816262" y="0"/>
            <a:ext cx="7511476" cy="61280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 dirty="0">
                <a:highlight>
                  <a:srgbClr val="00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Інформування громадськості про результати про</a:t>
            </a:r>
            <a:r>
              <a:rPr lang="uk-UA" sz="2200" dirty="0">
                <a:highlight>
                  <a:srgbClr val="00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є</a:t>
            </a:r>
            <a:r>
              <a:rPr lang="ru" sz="2200" dirty="0">
                <a:highlight>
                  <a:srgbClr val="00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кту</a:t>
            </a:r>
            <a:endParaRPr sz="2200" dirty="0">
              <a:highlight>
                <a:srgbClr val="00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22"/>
          <p:cNvSpPr txBox="1">
            <a:spLocks noGrp="1"/>
          </p:cNvSpPr>
          <p:nvPr>
            <p:ph type="body" idx="1"/>
          </p:nvPr>
        </p:nvSpPr>
        <p:spPr>
          <a:xfrm>
            <a:off x="104352" y="612803"/>
            <a:ext cx="5528803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Інформування громадськості буде відбуватися через: </a:t>
            </a:r>
            <a:endParaRPr sz="2600" dirty="0">
              <a:solidFill>
                <a:srgbClr val="000000"/>
              </a:solidFill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r>
              <a:rPr lang="uk-UA" b="1" dirty="0">
                <a:highlight>
                  <a:srgbClr val="FFFF00"/>
                </a:highlight>
              </a:rPr>
              <a:t>сайт школи</a:t>
            </a:r>
            <a:endParaRPr lang="ru-UA" b="1" dirty="0">
              <a:highlight>
                <a:srgbClr val="FFFF00"/>
              </a:highlight>
            </a:endParaRPr>
          </a:p>
          <a:p>
            <a:r>
              <a:rPr lang="uk-UA" b="1" dirty="0">
                <a:highlight>
                  <a:srgbClr val="FFFF00"/>
                </a:highlight>
              </a:rPr>
              <a:t>на  </a:t>
            </a:r>
            <a:r>
              <a:rPr lang="en-US" b="1" dirty="0">
                <a:highlight>
                  <a:srgbClr val="FFFF00"/>
                </a:highlight>
              </a:rPr>
              <a:t>YouTube</a:t>
            </a:r>
            <a:r>
              <a:rPr lang="uk-UA" b="1" dirty="0">
                <a:highlight>
                  <a:srgbClr val="FFFF00"/>
                </a:highlight>
              </a:rPr>
              <a:t> - каналі </a:t>
            </a:r>
            <a:endParaRPr lang="ru-UA" b="1" dirty="0">
              <a:highlight>
                <a:srgbClr val="FFFF00"/>
              </a:highlight>
            </a:endParaRPr>
          </a:p>
          <a:p>
            <a:r>
              <a:rPr lang="uk-UA" b="1" dirty="0">
                <a:highlight>
                  <a:srgbClr val="FFFF00"/>
                </a:highlight>
              </a:rPr>
              <a:t>в соціальних мережах </a:t>
            </a:r>
            <a:r>
              <a:rPr lang="uk-UA" b="1" dirty="0" err="1">
                <a:highlight>
                  <a:srgbClr val="FFFF00"/>
                </a:highlight>
              </a:rPr>
              <a:t>Facebook</a:t>
            </a:r>
            <a:r>
              <a:rPr lang="uk-UA" b="1" dirty="0">
                <a:highlight>
                  <a:srgbClr val="FFFF00"/>
                </a:highlight>
              </a:rPr>
              <a:t>, </a:t>
            </a:r>
            <a:r>
              <a:rPr lang="uk-UA" b="1" dirty="0" err="1">
                <a:highlight>
                  <a:srgbClr val="FFFF00"/>
                </a:highlight>
              </a:rPr>
              <a:t>Instagram</a:t>
            </a:r>
            <a:endParaRPr lang="ru-UA" b="1" dirty="0">
              <a:highlight>
                <a:srgbClr val="FFFF00"/>
              </a:highlight>
            </a:endParaRPr>
          </a:p>
          <a:p>
            <a:r>
              <a:rPr lang="uk-UA" b="1" dirty="0">
                <a:highlight>
                  <a:srgbClr val="FFFF00"/>
                </a:highlight>
              </a:rPr>
              <a:t>за результатами </a:t>
            </a:r>
            <a:r>
              <a:rPr lang="uk-UA" b="1" dirty="0" err="1">
                <a:highlight>
                  <a:srgbClr val="FFFF00"/>
                </a:highlight>
              </a:rPr>
              <a:t>проєкту</a:t>
            </a:r>
            <a:r>
              <a:rPr lang="uk-UA" b="1" dirty="0">
                <a:highlight>
                  <a:srgbClr val="FFFF00"/>
                </a:highlight>
              </a:rPr>
              <a:t> буде записано </a:t>
            </a:r>
            <a:r>
              <a:rPr lang="uk-UA" b="1" dirty="0" err="1">
                <a:highlight>
                  <a:srgbClr val="FFFF00"/>
                </a:highlight>
              </a:rPr>
              <a:t>промо</a:t>
            </a:r>
            <a:r>
              <a:rPr lang="uk-UA" b="1" dirty="0">
                <a:highlight>
                  <a:srgbClr val="FFFF00"/>
                </a:highlight>
              </a:rPr>
              <a:t> ролик</a:t>
            </a:r>
            <a:endParaRPr lang="ru-UA" b="1" dirty="0">
              <a:highlight>
                <a:srgbClr val="FFFF00"/>
              </a:highlight>
            </a:endParaRPr>
          </a:p>
          <a:p>
            <a:r>
              <a:rPr lang="uk-UA" b="1" dirty="0">
                <a:highlight>
                  <a:srgbClr val="FFFF00"/>
                </a:highlight>
              </a:rPr>
              <a:t>написання пост релізу для Харківських ЗМІ про результати </a:t>
            </a:r>
            <a:r>
              <a:rPr lang="uk-UA" b="1" dirty="0" err="1">
                <a:highlight>
                  <a:srgbClr val="FFFF00"/>
                </a:highlight>
              </a:rPr>
              <a:t>проєкту</a:t>
            </a:r>
            <a:endParaRPr lang="ru-UA" b="1" dirty="0"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7" name="Google Shape;12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82000" y="3681500"/>
            <a:ext cx="1462000" cy="146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7035" y="612803"/>
            <a:ext cx="3776965" cy="2832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2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>
            <a:spLocks noGrp="1"/>
          </p:cNvSpPr>
          <p:nvPr>
            <p:ph type="title"/>
          </p:nvPr>
        </p:nvSpPr>
        <p:spPr>
          <a:xfrm>
            <a:off x="2174068" y="153162"/>
            <a:ext cx="5165614" cy="64277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 dirty="0">
                <a:highlight>
                  <a:srgbClr val="00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Перспективність про</a:t>
            </a:r>
            <a:r>
              <a:rPr lang="ru-RU" sz="3200" dirty="0">
                <a:highlight>
                  <a:srgbClr val="00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є</a:t>
            </a:r>
            <a:r>
              <a:rPr lang="ru" sz="3200" dirty="0">
                <a:highlight>
                  <a:srgbClr val="00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кту</a:t>
            </a:r>
            <a:endParaRPr sz="3200" dirty="0">
              <a:highlight>
                <a:srgbClr val="00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1"/>
          </p:nvPr>
        </p:nvSpPr>
        <p:spPr>
          <a:xfrm>
            <a:off x="0" y="982050"/>
            <a:ext cx="45720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indent="0" algn="just">
              <a:lnSpc>
                <a:spcPct val="150000"/>
              </a:lnSpc>
              <a:buNone/>
            </a:pP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uk-UA" sz="160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Наша команда вважає, що реалізація </a:t>
            </a:r>
            <a:r>
              <a:rPr lang="uk-UA" sz="160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проєкту</a:t>
            </a:r>
            <a:r>
              <a:rPr lang="uk-UA" sz="160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 дозволить розширити інформаційну обізнаність молоді Харкова про затребуваність молодих фахівців на підприємствах міста. Маючи інформацію про ринок професій в місті, абітурієнти будуть свідомо підходити до вибору закладу вищої освіти для подальшого навчання. </a:t>
            </a:r>
          </a:p>
          <a:p>
            <a:pPr indent="0" algn="just">
              <a:lnSpc>
                <a:spcPct val="150000"/>
              </a:lnSpc>
              <a:buNone/>
            </a:pPr>
            <a:r>
              <a:rPr lang="uk-UA" sz="160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І, як слідство, зменшиться міграція молоді за кордон. </a:t>
            </a:r>
            <a:endParaRPr lang="ru-UA" sz="1200" dirty="0"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120" name="Google Shape;12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6875" y="2229677"/>
            <a:ext cx="4166400" cy="22081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>
            <a:spLocks noGrp="1"/>
          </p:cNvSpPr>
          <p:nvPr>
            <p:ph type="title"/>
          </p:nvPr>
        </p:nvSpPr>
        <p:spPr>
          <a:xfrm>
            <a:off x="3052400" y="204009"/>
            <a:ext cx="3706500" cy="73866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 dirty="0">
                <a:highlight>
                  <a:srgbClr val="00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Бюджет</a:t>
            </a:r>
            <a:endParaRPr sz="3600" dirty="0">
              <a:highlight>
                <a:srgbClr val="00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" name="Google Shape;134;p23"/>
          <p:cNvSpPr txBox="1">
            <a:spLocks noGrp="1"/>
          </p:cNvSpPr>
          <p:nvPr>
            <p:ph type="body" idx="1"/>
          </p:nvPr>
        </p:nvSpPr>
        <p:spPr>
          <a:xfrm>
            <a:off x="319125" y="1044900"/>
            <a:ext cx="5855898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	Коштовність обладнання для створення та ведення YouTube каналу - 26 тис. гривень.</a:t>
            </a:r>
            <a:endParaRPr sz="2000" dirty="0">
              <a:solidFill>
                <a:srgbClr val="000000"/>
              </a:solidFill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2000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	Все необхідне обладнання у нашої команди вже є, тому проєкт не потребує ніяких матеріальних затрат.</a:t>
            </a:r>
            <a:endParaRPr sz="2000" dirty="0">
              <a:solidFill>
                <a:srgbClr val="000000"/>
              </a:solidFill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5" name="Google Shape;13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34150" y="27256"/>
            <a:ext cx="2509850" cy="265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05;p19">
            <a:extLst>
              <a:ext uri="{FF2B5EF4-FFF2-40B4-BE49-F238E27FC236}">
                <a16:creationId xmlns:a16="http://schemas.microsoft.com/office/drawing/2014/main" id="{1E82F754-1565-4C21-AD57-DAB4EC8776B7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7074" y="2647397"/>
            <a:ext cx="2224858" cy="22920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>
            <a:spLocks noGrp="1"/>
          </p:cNvSpPr>
          <p:nvPr>
            <p:ph type="title"/>
          </p:nvPr>
        </p:nvSpPr>
        <p:spPr>
          <a:xfrm>
            <a:off x="1411110" y="3714045"/>
            <a:ext cx="7495823" cy="15917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600" dirty="0">
                <a:solidFill>
                  <a:srgbClr val="000000"/>
                </a:solidFill>
                <a:highlight>
                  <a:srgbClr val="00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Дякуємо за увагу!</a:t>
            </a:r>
            <a:endParaRPr sz="6600" dirty="0">
              <a:solidFill>
                <a:srgbClr val="000000"/>
              </a:solidFill>
              <a:highlight>
                <a:srgbClr val="00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1" name="Google Shape;141;p24"/>
          <p:cNvSpPr txBox="1">
            <a:spLocks noGrp="1"/>
          </p:cNvSpPr>
          <p:nvPr>
            <p:ph type="body" idx="1"/>
          </p:nvPr>
        </p:nvSpPr>
        <p:spPr>
          <a:xfrm>
            <a:off x="90750" y="216300"/>
            <a:ext cx="5068272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Сьогодення - це час відновлення росту промисловості. Наш Харків - місто молоді, місто промисловості. Молодь - це сила, творчість, знання. Тому темою проєкта наша команда обрала саме: “Молодь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економіці</a:t>
            </a:r>
            <a:r>
              <a:rPr lang="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нашого міста.” Проблем для розвитку промисловості дуже багато, проблем для праці  молоді на наших підприємствах ще більше. Ці проблеми освітлені в проєкті. Ми сподіваємось, що все викладене допоможе вирішенню проблем та задач.</a:t>
            </a:r>
            <a:endParaRPr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2" name="Google Shape;14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09425" y="216300"/>
            <a:ext cx="3051000" cy="203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1025</TotalTime>
  <Words>710</Words>
  <Application>Microsoft Office PowerPoint</Application>
  <PresentationFormat>Экран (16:9)</PresentationFormat>
  <Paragraphs>120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Symbol</vt:lpstr>
      <vt:lpstr>Arial</vt:lpstr>
      <vt:lpstr>Roboto</vt:lpstr>
      <vt:lpstr>Times New Roman</vt:lpstr>
      <vt:lpstr>Calibri</vt:lpstr>
      <vt:lpstr>Calibri Light</vt:lpstr>
      <vt:lpstr>Тема Office</vt:lpstr>
      <vt:lpstr>Молодь в економіці нашого міста</vt:lpstr>
      <vt:lpstr>Анотація</vt:lpstr>
      <vt:lpstr>Мета проєкту та завдання проєкту </vt:lpstr>
      <vt:lpstr>Презентация PowerPoint</vt:lpstr>
      <vt:lpstr>Етапи проєкту</vt:lpstr>
      <vt:lpstr>Реалізатори Проєкту</vt:lpstr>
      <vt:lpstr>Ресурси</vt:lpstr>
      <vt:lpstr>Оцінка та звітність</vt:lpstr>
      <vt:lpstr>Інформування громадськості про результати проєкту</vt:lpstr>
      <vt:lpstr>Перспективність проєкту</vt:lpstr>
      <vt:lpstr>Бюджет</vt:lpstr>
      <vt:lpstr>Дякуємо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Молодь в економіці нашого міста</dc:title>
  <dc:creator>ЕвгениЯ</dc:creator>
  <cp:lastModifiedBy>ЕвгениЯ</cp:lastModifiedBy>
  <cp:revision>30</cp:revision>
  <dcterms:modified xsi:type="dcterms:W3CDTF">2021-04-27T12:36:18Z</dcterms:modified>
</cp:coreProperties>
</file>