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custDataLst>
    <p:tags r:id="rId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presProps" Target="presProps.xml" /><Relationship Id="rId11" Type="http://schemas.openxmlformats.org/officeDocument/2006/relationships/viewProps" Target="viewProps.xml" /><Relationship Id="rId12" Type="http://schemas.openxmlformats.org/officeDocument/2006/relationships/theme" Target="theme/theme1.xml" /><Relationship Id="rId13" Type="http://schemas.openxmlformats.org/officeDocument/2006/relationships/tableStyles" Target="tableStyles.xml" /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tags" Target="tags/tag1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2C791-4E14-497D-AA8B-B64F7D7D697D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65CD6-4AAF-4E5F-A63D-3DDEDC6FF6DF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058762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2C791-4E14-497D-AA8B-B64F7D7D697D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65CD6-4AAF-4E5F-A63D-3DDEDC6FF6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9013136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942C791-4E14-497D-AA8B-B64F7D7D697D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83C65CD6-4AAF-4E5F-A63D-3DDEDC6FF6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38583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</p:sldLayoutIdLst>
  <p:transition/>
  <p:timing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eg" /><Relationship Id="rId3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6747" y="144379"/>
            <a:ext cx="10960769" cy="3365584"/>
          </a:xfrm>
        </p:spPr>
        <p:txBody>
          <a:bodyPr>
            <a:normAutofit/>
          </a:bodyPr>
          <a:lstStyle/>
          <a:p>
            <a:r>
              <a:rPr lang="uk-UA" smtClean="0"/>
              <a:t>організаційно-педагогічні умови функціонування та розвитку безпечної школи у воєнний/повоєнний час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4695" y="4018547"/>
            <a:ext cx="10403305" cy="2610853"/>
          </a:xfrm>
        </p:spPr>
        <p:txBody>
          <a:bodyPr>
            <a:normAutofit/>
          </a:bodyPr>
          <a:lstStyle/>
          <a:p>
            <a:r>
              <a:rPr lang="uk-UA" sz="2800" smtClean="0"/>
              <a:t>Виступ на педагогічній раді керівника групи психологічного розвантаження</a:t>
            </a:r>
          </a:p>
          <a:p>
            <a:r>
              <a:rPr lang="uk-UA" sz="2800" smtClean="0"/>
              <a:t> Рибянцевої Наталії Іванівни</a:t>
            </a:r>
          </a:p>
          <a:p>
            <a:r>
              <a:rPr lang="uk-UA" sz="2800" smtClean="0"/>
              <a:t>26.10.2023 р</a:t>
            </a:r>
            <a:endParaRPr lang="ru-RU" sz="2800"/>
          </a:p>
        </p:txBody>
      </p:sp>
    </p:spTree>
    <p:extLst>
      <p:ext uri="{BB962C8B-B14F-4D97-AF65-F5344CB8AC3E}">
        <p14:creationId xmlns:p14="http://schemas.microsoft.com/office/powerpoint/2010/main" val="2598134720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474" y="517358"/>
            <a:ext cx="11815010" cy="6075946"/>
          </a:xfrm>
        </p:spPr>
        <p:txBody>
          <a:bodyPr/>
          <a:lstStyle/>
          <a:p>
            <a:r>
              <a:rPr lang="uk-UA" smtClean="0"/>
              <a:t>Практичне застосування зони психологічного розвантаження в кабінеті безпеки у межах реалізації всеукраїнського інноваційного освітнього проєкту.</a:t>
            </a:r>
            <a:br>
              <a:rPr lang="uk-UA" smtClean="0"/>
            </a:br>
            <a:r>
              <a:rPr lang="uk-UA" smtClean="0"/>
              <a:t>Проведення навчальних заходів що спрямовані на забезпечення безпеки освітнього середовища для учнів, вчителів, батьків і громадськості.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002028" y="0"/>
            <a:ext cx="45719" cy="192505"/>
          </a:xfrm>
        </p:spPr>
        <p:txBody>
          <a:bodyPr>
            <a:normAutofit fontScale="40000" lnSpcReduction="20000"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9984527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71412" y="252663"/>
            <a:ext cx="6087978" cy="6304548"/>
          </a:xfrm>
        </p:spPr>
        <p:txBody>
          <a:bodyPr>
            <a:normAutofit/>
          </a:bodyPr>
          <a:lstStyle/>
          <a:p>
            <a:r>
              <a:rPr lang="uk-UA"/>
              <a:t> </a:t>
            </a:r>
            <a:br>
              <a:rPr lang="ru-RU"/>
            </a:br>
            <a:r>
              <a:rPr lang="uk-UA"/>
              <a:t> </a:t>
            </a:r>
            <a:br>
              <a:rPr lang="ru-RU"/>
            </a:br>
            <a:r>
              <a:rPr lang="uk-UA"/>
              <a:t> </a:t>
            </a:r>
            <a:br>
              <a:rPr lang="ru-RU"/>
            </a:br>
            <a:r>
              <a:rPr lang="uk-UA"/>
              <a:t> </a:t>
            </a:r>
            <a:br>
              <a:rPr lang="ru-RU"/>
            </a:br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1181"/>
            <a:ext cx="5739062" cy="6806819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1" t="9123" r="12269" b="1228"/>
          <a:stretch>
            <a:fillRect/>
          </a:stretch>
        </p:blipFill>
        <p:spPr>
          <a:xfrm>
            <a:off x="6270333" y="1033604"/>
            <a:ext cx="5604836" cy="48419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17129201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4537" y="3994484"/>
            <a:ext cx="11754851" cy="2731168"/>
          </a:xfrm>
        </p:spPr>
        <p:txBody>
          <a:bodyPr>
            <a:normAutofit/>
          </a:bodyPr>
          <a:lstStyle/>
          <a:p>
            <a:r>
              <a:rPr lang="uk-UA" sz="3200" b="1" smtClean="0"/>
              <a:t>Навчально-методична збірка</a:t>
            </a:r>
            <a:br>
              <a:rPr lang="uk-UA" sz="3200" b="1" smtClean="0"/>
            </a:br>
            <a:r>
              <a:rPr lang="uk-UA" sz="2000" b="1" smtClean="0"/>
              <a:t>(</a:t>
            </a:r>
            <a:r>
              <a:rPr lang="uk-UA" sz="2000" smtClean="0"/>
              <a:t>Автор </a:t>
            </a:r>
            <a:r>
              <a:rPr lang="uk-UA" sz="2000"/>
              <a:t>- укладач </a:t>
            </a:r>
            <a:r>
              <a:rPr lang="uk-UA" sz="2000" b="1"/>
              <a:t>- </a:t>
            </a:r>
            <a:r>
              <a:rPr lang="uk-UA" sz="2000" i="1" err="1"/>
              <a:t>Горпинченко В.М., </a:t>
            </a:r>
            <a:br>
              <a:rPr lang="uk-UA" sz="2000" i="1" smtClean="0"/>
            </a:br>
            <a:r>
              <a:rPr lang="uk-UA" sz="2000" i="1" smtClean="0"/>
              <a:t>методист </a:t>
            </a:r>
            <a:r>
              <a:rPr lang="uk-UA" sz="2000" i="1"/>
              <a:t>обласного методичного  </a:t>
            </a:r>
            <a:br>
              <a:rPr lang="uk-UA" sz="2000" i="1" smtClean="0"/>
            </a:br>
            <a:r>
              <a:rPr lang="uk-UA" sz="2000" i="1" smtClean="0"/>
              <a:t>                    </a:t>
            </a:r>
            <a:r>
              <a:rPr lang="uk-UA" sz="2000" i="1"/>
              <a:t>кабінету (безпеки життєдіяльності населення)</a:t>
            </a:r>
            <a:endParaRPr lang="ru-RU" sz="200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" y="96253"/>
            <a:ext cx="12103768" cy="44516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2800" b="1" i="1" smtClean="0">
                <a:solidFill>
                  <a:srgbClr val="7030A0"/>
                </a:solidFill>
              </a:rPr>
              <a:t>Навчально-методичні </a:t>
            </a:r>
            <a:r>
              <a:rPr lang="uk-UA" sz="2800" b="1" i="1">
                <a:solidFill>
                  <a:srgbClr val="7030A0"/>
                </a:solidFill>
              </a:rPr>
              <a:t>матеріали </a:t>
            </a:r>
            <a:r>
              <a:rPr lang="uk-UA" sz="2800" b="1" i="1" smtClean="0">
                <a:solidFill>
                  <a:srgbClr val="7030A0"/>
                </a:solidFill>
              </a:rPr>
              <a:t>та збірки</a:t>
            </a:r>
            <a:r>
              <a:rPr lang="uk-UA" sz="2800" b="1" i="1" smtClean="0"/>
              <a:t> </a:t>
            </a:r>
            <a:r>
              <a:rPr lang="uk-UA" sz="2800"/>
              <a:t>є ресурсом, який формує освітнє середовище зони психологічного розвантаження класів безпеки.</a:t>
            </a:r>
            <a:endParaRPr lang="ru-RU" sz="2800"/>
          </a:p>
          <a:p>
            <a:r>
              <a:rPr lang="uk-UA" sz="2800"/>
              <a:t>Подані </a:t>
            </a:r>
            <a:r>
              <a:rPr lang="uk-UA" sz="2800" smtClean="0"/>
              <a:t>у збірках </a:t>
            </a:r>
            <a:r>
              <a:rPr lang="uk-UA" sz="2800" b="1" i="1" smtClean="0"/>
              <a:t>алгоритми</a:t>
            </a:r>
            <a:r>
              <a:rPr lang="uk-UA" sz="2800" b="1" i="1"/>
              <a:t>, дії,</a:t>
            </a:r>
            <a:r>
              <a:rPr lang="uk-UA" sz="2800"/>
              <a:t> </a:t>
            </a:r>
            <a:r>
              <a:rPr lang="uk-UA" sz="2800" b="1" i="1"/>
              <a:t>порядки,</a:t>
            </a:r>
            <a:r>
              <a:rPr lang="uk-UA" sz="2800"/>
              <a:t> </a:t>
            </a:r>
            <a:r>
              <a:rPr lang="uk-UA" sz="2800" b="1" i="1"/>
              <a:t>вправи, тренінги, творчі завдання</a:t>
            </a:r>
            <a:r>
              <a:rPr lang="uk-UA" sz="2800"/>
              <a:t> тощо… спрямовані на забезпечення психологічного відновлення особистості, що знаходиться в процесі свого становлення і потерпає від різних вікових та соціальних проявів</a:t>
            </a:r>
            <a:endParaRPr lang="ru-RU" sz="2800"/>
          </a:p>
        </p:txBody>
      </p:sp>
    </p:spTree>
    <p:extLst>
      <p:ext uri="{BB962C8B-B14F-4D97-AF65-F5344CB8AC3E}">
        <p14:creationId xmlns:p14="http://schemas.microsoft.com/office/powerpoint/2010/main" val="501468729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303140"/>
            <a:ext cx="12464716" cy="1651114"/>
          </a:xfrm>
        </p:spPr>
        <p:txBody>
          <a:bodyPr>
            <a:normAutofit fontScale="90000"/>
          </a:bodyPr>
          <a:lstStyle/>
          <a:p>
            <a:r>
              <a:rPr lang="ru-RU" b="1" i="1" smtClean="0"/>
              <a:t> </a:t>
            </a:r>
            <a:br>
              <a:rPr lang="ru-RU" b="1" i="1" smtClean="0"/>
            </a:br>
            <a:r>
              <a:rPr lang="ru-RU" b="1" i="1" smtClean="0"/>
              <a:t>ВЧИМОСЯ </a:t>
            </a:r>
            <a:r>
              <a:rPr lang="ru-RU" b="1" i="1"/>
              <a:t>БЕЗПЕЦІ </a:t>
            </a:r>
            <a:r>
              <a:rPr lang="ru-RU" b="1" i="1" smtClean="0"/>
              <a:t>ГРАЮЧИСЬ.    кросворди</a:t>
            </a:r>
            <a:br>
              <a:rPr lang="ru-RU" b="1" i="1" smtClean="0"/>
            </a:br>
            <a:r>
              <a:rPr lang="ru-RU" b="1" i="1" smtClean="0"/>
              <a:t> </a:t>
            </a:r>
            <a:r>
              <a:rPr lang="ru-RU" smtClean="0"/>
              <a:t>(</a:t>
            </a:r>
            <a:r>
              <a:rPr lang="uk-UA" sz="2200" smtClean="0"/>
              <a:t>Автор </a:t>
            </a:r>
            <a:r>
              <a:rPr lang="uk-UA" sz="2200"/>
              <a:t>- укладач - </a:t>
            </a:r>
            <a:r>
              <a:rPr lang="uk-UA" sz="2200" i="1" err="1"/>
              <a:t>Горпинченко В.М., методист обласного методичного </a:t>
            </a:r>
            <a:br>
              <a:rPr lang="ru-RU" sz="2200"/>
            </a:br>
            <a:r>
              <a:rPr lang="uk-UA" sz="2200" i="1"/>
              <a:t>кабінету (безпеки життєдіяльності населення</a:t>
            </a:r>
            <a:r>
              <a:rPr lang="uk-UA"/>
              <a:t>)</a:t>
            </a:r>
            <a:br>
              <a:rPr lang="ru-RU"/>
            </a:br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3762371"/>
              </p:ext>
            </p:extLst>
          </p:nvPr>
        </p:nvGraphicFramePr>
        <p:xfrm>
          <a:off x="8313824" y="1251280"/>
          <a:ext cx="3765876" cy="352525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98204">
                  <a:extLst>
                    <a:ext uri="{9D8B030D-6E8A-4147-A177-3AD203B41FA5}">
                      <a16:colId xmlns:a16="http://schemas.microsoft.com/office/drawing/2014/main" val="2184537010"/>
                    </a:ext>
                  </a:extLst>
                </a:gridCol>
                <a:gridCol w="198204">
                  <a:extLst>
                    <a:ext uri="{9D8B030D-6E8A-4147-A177-3AD203B41FA5}">
                      <a16:colId xmlns:a16="http://schemas.microsoft.com/office/drawing/2014/main" val="1173794527"/>
                    </a:ext>
                  </a:extLst>
                </a:gridCol>
                <a:gridCol w="198204">
                  <a:extLst>
                    <a:ext uri="{9D8B030D-6E8A-4147-A177-3AD203B41FA5}">
                      <a16:colId xmlns:a16="http://schemas.microsoft.com/office/drawing/2014/main" val="3151372445"/>
                    </a:ext>
                  </a:extLst>
                </a:gridCol>
                <a:gridCol w="198204">
                  <a:extLst>
                    <a:ext uri="{9D8B030D-6E8A-4147-A177-3AD203B41FA5}">
                      <a16:colId xmlns:a16="http://schemas.microsoft.com/office/drawing/2014/main" val="701895857"/>
                    </a:ext>
                  </a:extLst>
                </a:gridCol>
                <a:gridCol w="198204">
                  <a:extLst>
                    <a:ext uri="{9D8B030D-6E8A-4147-A177-3AD203B41FA5}">
                      <a16:colId xmlns:a16="http://schemas.microsoft.com/office/drawing/2014/main" val="292228272"/>
                    </a:ext>
                  </a:extLst>
                </a:gridCol>
                <a:gridCol w="198204">
                  <a:extLst>
                    <a:ext uri="{9D8B030D-6E8A-4147-A177-3AD203B41FA5}">
                      <a16:colId xmlns:a16="http://schemas.microsoft.com/office/drawing/2014/main" val="309227855"/>
                    </a:ext>
                  </a:extLst>
                </a:gridCol>
                <a:gridCol w="198204">
                  <a:extLst>
                    <a:ext uri="{9D8B030D-6E8A-4147-A177-3AD203B41FA5}">
                      <a16:colId xmlns:a16="http://schemas.microsoft.com/office/drawing/2014/main" val="3201135934"/>
                    </a:ext>
                  </a:extLst>
                </a:gridCol>
                <a:gridCol w="198204">
                  <a:extLst>
                    <a:ext uri="{9D8B030D-6E8A-4147-A177-3AD203B41FA5}">
                      <a16:colId xmlns:a16="http://schemas.microsoft.com/office/drawing/2014/main" val="2273212885"/>
                    </a:ext>
                  </a:extLst>
                </a:gridCol>
                <a:gridCol w="198204">
                  <a:extLst>
                    <a:ext uri="{9D8B030D-6E8A-4147-A177-3AD203B41FA5}">
                      <a16:colId xmlns:a16="http://schemas.microsoft.com/office/drawing/2014/main" val="3195748186"/>
                    </a:ext>
                  </a:extLst>
                </a:gridCol>
                <a:gridCol w="198204">
                  <a:extLst>
                    <a:ext uri="{9D8B030D-6E8A-4147-A177-3AD203B41FA5}">
                      <a16:colId xmlns:a16="http://schemas.microsoft.com/office/drawing/2014/main" val="1086129277"/>
                    </a:ext>
                  </a:extLst>
                </a:gridCol>
                <a:gridCol w="198204">
                  <a:extLst>
                    <a:ext uri="{9D8B030D-6E8A-4147-A177-3AD203B41FA5}">
                      <a16:colId xmlns:a16="http://schemas.microsoft.com/office/drawing/2014/main" val="3000282432"/>
                    </a:ext>
                  </a:extLst>
                </a:gridCol>
                <a:gridCol w="198204">
                  <a:extLst>
                    <a:ext uri="{9D8B030D-6E8A-4147-A177-3AD203B41FA5}">
                      <a16:colId xmlns:a16="http://schemas.microsoft.com/office/drawing/2014/main" val="3134478404"/>
                    </a:ext>
                  </a:extLst>
                </a:gridCol>
                <a:gridCol w="198204">
                  <a:extLst>
                    <a:ext uri="{9D8B030D-6E8A-4147-A177-3AD203B41FA5}">
                      <a16:colId xmlns:a16="http://schemas.microsoft.com/office/drawing/2014/main" val="1475064337"/>
                    </a:ext>
                  </a:extLst>
                </a:gridCol>
                <a:gridCol w="198204">
                  <a:extLst>
                    <a:ext uri="{9D8B030D-6E8A-4147-A177-3AD203B41FA5}">
                      <a16:colId xmlns:a16="http://schemas.microsoft.com/office/drawing/2014/main" val="1908051761"/>
                    </a:ext>
                  </a:extLst>
                </a:gridCol>
                <a:gridCol w="198204">
                  <a:extLst>
                    <a:ext uri="{9D8B030D-6E8A-4147-A177-3AD203B41FA5}">
                      <a16:colId xmlns:a16="http://schemas.microsoft.com/office/drawing/2014/main" val="1783145698"/>
                    </a:ext>
                  </a:extLst>
                </a:gridCol>
                <a:gridCol w="198204">
                  <a:extLst>
                    <a:ext uri="{9D8B030D-6E8A-4147-A177-3AD203B41FA5}">
                      <a16:colId xmlns:a16="http://schemas.microsoft.com/office/drawing/2014/main" val="800188468"/>
                    </a:ext>
                  </a:extLst>
                </a:gridCol>
                <a:gridCol w="198204">
                  <a:extLst>
                    <a:ext uri="{9D8B030D-6E8A-4147-A177-3AD203B41FA5}">
                      <a16:colId xmlns:a16="http://schemas.microsoft.com/office/drawing/2014/main" val="2386262412"/>
                    </a:ext>
                  </a:extLst>
                </a:gridCol>
                <a:gridCol w="198204">
                  <a:extLst>
                    <a:ext uri="{9D8B030D-6E8A-4147-A177-3AD203B41FA5}">
                      <a16:colId xmlns:a16="http://schemas.microsoft.com/office/drawing/2014/main" val="2404052585"/>
                    </a:ext>
                  </a:extLst>
                </a:gridCol>
                <a:gridCol w="198204">
                  <a:extLst>
                    <a:ext uri="{9D8B030D-6E8A-4147-A177-3AD203B41FA5}">
                      <a16:colId xmlns:a16="http://schemas.microsoft.com/office/drawing/2014/main" val="875053108"/>
                    </a:ext>
                  </a:extLst>
                </a:gridCol>
              </a:tblGrid>
              <a:tr h="440657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070097839"/>
                  </a:ext>
                </a:extLst>
              </a:tr>
              <a:tr h="440657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378176549"/>
                  </a:ext>
                </a:extLst>
              </a:tr>
              <a:tr h="440657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4008889969"/>
                  </a:ext>
                </a:extLst>
              </a:tr>
              <a:tr h="440657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377751593"/>
                  </a:ext>
                </a:extLst>
              </a:tr>
              <a:tr h="440657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3391454502"/>
                  </a:ext>
                </a:extLst>
              </a:tr>
              <a:tr h="440657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426447520"/>
                  </a:ext>
                </a:extLst>
              </a:tr>
              <a:tr h="440657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6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675307236"/>
                  </a:ext>
                </a:extLst>
              </a:tr>
              <a:tr h="440657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7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925314939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56410" y="40160"/>
            <a:ext cx="8037095" cy="526297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673100"/>
              </a:tabLst>
              <a:defRPr>
                <a:solidFill>
                  <a:schemeClr val="tx1"/>
                </a:solidFill>
                <a:latin typeface="Arial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673100"/>
              </a:tabLst>
              <a:defRPr>
                <a:solidFill>
                  <a:schemeClr val="tx1"/>
                </a:solidFill>
                <a:latin typeface="Arial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673100"/>
              </a:tabLst>
              <a:defRPr>
                <a:solidFill>
                  <a:schemeClr val="tx1"/>
                </a:solidFill>
                <a:latin typeface="Arial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673100"/>
              </a:tabLst>
              <a:defRPr>
                <a:solidFill>
                  <a:schemeClr val="tx1"/>
                </a:solidFill>
                <a:latin typeface="Arial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673100"/>
              </a:tabLst>
              <a:defRPr>
                <a:solidFill>
                  <a:schemeClr val="tx1"/>
                </a:solidFill>
                <a:latin typeface="Arial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673100"/>
              </a:tabLst>
              <a:defRPr>
                <a:solidFill>
                  <a:schemeClr val="tx1"/>
                </a:solidFill>
                <a:latin typeface="Arial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673100"/>
              </a:tabLst>
              <a:defRPr>
                <a:solidFill>
                  <a:schemeClr val="tx1"/>
                </a:solidFill>
                <a:latin typeface="Arial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673100"/>
              </a:tabLst>
              <a:defRPr>
                <a:solidFill>
                  <a:schemeClr val="tx1"/>
                </a:solidFill>
                <a:latin typeface="Arial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673100"/>
              </a:tabLs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73100"/>
              </a:tabLst>
            </a:pPr>
            <a:r>
              <a:rPr kumimoji="0" lang="uk-UA" altLang="ru-RU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anose="02020603050405020304" pitchFamily="18" charset="0"/>
              </a:rPr>
              <a:t>3</a:t>
            </a:r>
            <a:endParaRPr kumimoji="0" lang="ru-RU" altLang="ru-RU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73100"/>
              </a:tabLst>
            </a:pPr>
            <a:r>
              <a:rPr kumimoji="0" lang="uk-UA" altLang="ru-RU" sz="2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anose="02020603050405020304" pitchFamily="18" charset="0"/>
              </a:rPr>
              <a:t>Ключове слово: </a:t>
            </a:r>
            <a:r>
              <a:rPr kumimoji="0" lang="uk-UA" altLang="ru-RU" sz="20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anose="02020603050405020304" pitchFamily="18" charset="0"/>
              </a:rPr>
              <a:t>радіація</a:t>
            </a:r>
            <a:endParaRPr kumimoji="0" lang="ru-RU" altLang="ru-RU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73100"/>
              </a:tabLst>
            </a:pPr>
            <a:r>
              <a:rPr kumimoji="0" lang="uk-UA" altLang="ru-RU" sz="20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anose="02020603050405020304" pitchFamily="18" charset="0"/>
              </a:rPr>
              <a:t>Запитання:</a:t>
            </a:r>
            <a:endParaRPr kumimoji="0" lang="ru-RU" altLang="ru-RU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73100"/>
              </a:tabLst>
            </a:pPr>
            <a:r>
              <a:rPr kumimoji="0" lang="uk-UA" altLang="ru-RU" sz="2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anose="02020603050405020304" pitchFamily="18" charset="0"/>
              </a:rPr>
              <a:t>1. Нестійкість ядер деяких атомів, їх здатність до самовільних перетворень, що супроводжуються випусканням іонізуючого випромінення.</a:t>
            </a:r>
            <a:endParaRPr kumimoji="0" lang="ru-RU" altLang="ru-RU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73100"/>
              </a:tabLst>
            </a:pPr>
            <a:r>
              <a:rPr kumimoji="0" lang="uk-UA" altLang="ru-RU" sz="2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anose="02020603050405020304" pitchFamily="18" charset="0"/>
              </a:rPr>
              <a:t>2. Електромагнітне випромінення, аналогічне рентгенівським променям.</a:t>
            </a:r>
            <a:endParaRPr kumimoji="0" lang="ru-RU" altLang="ru-RU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73100"/>
              </a:tabLst>
            </a:pPr>
            <a:r>
              <a:rPr kumimoji="0" lang="uk-UA" altLang="ru-RU" sz="2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anose="02020603050405020304" pitchFamily="18" charset="0"/>
              </a:rPr>
              <a:t>3. Стабільні і радіоактивні атоми хімічних елементів.</a:t>
            </a:r>
            <a:endParaRPr kumimoji="0" lang="ru-RU" altLang="ru-RU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73100"/>
              </a:tabLst>
            </a:pPr>
            <a:r>
              <a:rPr kumimoji="0" lang="uk-UA" altLang="ru-RU" sz="2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anose="02020603050405020304" pitchFamily="18" charset="0"/>
              </a:rPr>
              <a:t>4. Потік позитивно заряджених частинок з великою іонізуючою здатністю, проникна здатність незначна.</a:t>
            </a:r>
            <a:endParaRPr kumimoji="0" lang="ru-RU" altLang="ru-RU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73100"/>
              </a:tabLst>
            </a:pPr>
            <a:r>
              <a:rPr kumimoji="0" lang="uk-UA" altLang="ru-RU" sz="2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anose="02020603050405020304" pitchFamily="18" charset="0"/>
              </a:rPr>
              <a:t>5. Ядерна взаємодія атомного ядра з власними елементарними частинками.</a:t>
            </a:r>
            <a:endParaRPr kumimoji="0" lang="ru-RU" altLang="ru-RU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73100"/>
              </a:tabLst>
            </a:pPr>
            <a:r>
              <a:rPr kumimoji="0" lang="uk-UA" altLang="ru-RU" sz="2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anose="02020603050405020304" pitchFamily="18" charset="0"/>
              </a:rPr>
              <a:t>6. Випромінювання (різноманітне), яке має високу енергію, іонізують і руйнують біологічний об'єкт.</a:t>
            </a:r>
            <a:endParaRPr kumimoji="0" lang="ru-RU" altLang="ru-RU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73100"/>
              </a:tabLst>
            </a:pPr>
            <a:r>
              <a:rPr kumimoji="0" lang="uk-UA" altLang="ru-RU" sz="2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anose="02020603050405020304" pitchFamily="18" charset="0"/>
              </a:rPr>
              <a:t>7. Реакція, в результаті якої відбувається перетворення ядер або виділення вторинних частин.</a:t>
            </a:r>
            <a:endParaRPr kumimoji="0" lang="uk-UA" altLang="ru-RU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856027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789" y="4920916"/>
            <a:ext cx="10696073" cy="1624263"/>
          </a:xfrm>
        </p:spPr>
        <p:txBody>
          <a:bodyPr>
            <a:normAutofit fontScale="90000"/>
          </a:bodyPr>
          <a:lstStyle/>
          <a:p>
            <a:r>
              <a:rPr lang="ru-RU" b="1" i="1"/>
              <a:t>ВЧИМОСЯ БЕЗПЕЦІ ГРАЮЧИСЬ: </a:t>
            </a:r>
            <a:br>
              <a:rPr lang="ru-RU"/>
            </a:br>
            <a:r>
              <a:rPr lang="ru-RU" b="1" i="1"/>
              <a:t> </a:t>
            </a:r>
            <a:r>
              <a:rPr lang="ru-RU" b="1" smtClean="0"/>
              <a:t>РОЗМАЛЬОВКИ </a:t>
            </a:r>
            <a:br>
              <a:rPr lang="ru-RU"/>
            </a:br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89" y="0"/>
            <a:ext cx="4969043" cy="32766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5716" y="551527"/>
            <a:ext cx="6566022" cy="43693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86824691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317" y="4969042"/>
            <a:ext cx="11562346" cy="1792705"/>
          </a:xfrm>
        </p:spPr>
        <p:txBody>
          <a:bodyPr>
            <a:normAutofit fontScale="90000"/>
          </a:bodyPr>
          <a:lstStyle/>
          <a:p>
            <a:r>
              <a:rPr lang="uk-UA" b="1"/>
              <a:t>ВЧИМОСЯ БЕЗПЕЦІ ГРАЮЧИСЬ:  </a:t>
            </a:r>
            <a:br>
              <a:rPr lang="ru-RU"/>
            </a:br>
            <a:r>
              <a:rPr lang="ru-RU" smtClean="0"/>
              <a:t>«</a:t>
            </a:r>
            <a:r>
              <a:rPr lang="uk-UA" b="1" smtClean="0"/>
              <a:t>ВЕСЕЛІ </a:t>
            </a:r>
            <a:r>
              <a:rPr lang="uk-UA" b="1"/>
              <a:t>ТА СЕРЙОЗНІ</a:t>
            </a:r>
            <a:br>
              <a:rPr lang="ru-RU"/>
            </a:br>
            <a:r>
              <a:rPr lang="uk-UA" b="1"/>
              <a:t>ТЕСТИ, ІГРИ, </a:t>
            </a:r>
            <a:r>
              <a:rPr lang="uk-UA" b="1" smtClean="0"/>
              <a:t>СИТУАЦІЇ»</a:t>
            </a:r>
            <a:br>
              <a:rPr lang="ru-RU"/>
            </a:b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0316" y="0"/>
            <a:ext cx="11935325" cy="462012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uk-UA" smtClean="0"/>
          </a:p>
          <a:p>
            <a:pPr marL="0" indent="0">
              <a:buNone/>
            </a:pPr>
            <a:r>
              <a:rPr lang="uk-UA" smtClean="0"/>
              <a:t>Вчитись </a:t>
            </a:r>
            <a:r>
              <a:rPr lang="uk-UA"/>
              <a:t>із захопленням – це цікаво. А вчитись безпеці з гумором, безпосередньо та нестандартно - це запорука стовідсоткового засвоєння навчального </a:t>
            </a:r>
            <a:r>
              <a:rPr lang="uk-UA" smtClean="0"/>
              <a:t>матеріалу. </a:t>
            </a:r>
            <a:r>
              <a:rPr lang="uk-UA"/>
              <a:t>Адже ототожнюючи себе з героями ситуацій, запам'ятовуючи емоції, що при них виникають, обираючи модель поведінки в залежності від небезпекових обставин, учні підсвідомо закарбовують вивчене, що за потреби спрацьовує в реальних умовах</a:t>
            </a:r>
            <a:r>
              <a:rPr lang="uk-UA" smtClean="0"/>
              <a:t>.</a:t>
            </a:r>
          </a:p>
          <a:p>
            <a:pPr marL="0" indent="0">
              <a:buNone/>
            </a:pPr>
            <a:r>
              <a:rPr lang="uk-UA" smtClean="0"/>
              <a:t>Використовуємо:</a:t>
            </a:r>
          </a:p>
          <a:p>
            <a:pPr>
              <a:buFontTx/>
              <a:buChar char="-"/>
            </a:pPr>
            <a:r>
              <a:rPr lang="uk-UA" smtClean="0"/>
              <a:t>ТЕСТИ</a:t>
            </a:r>
          </a:p>
          <a:p>
            <a:pPr>
              <a:buFontTx/>
              <a:buChar char="-"/>
            </a:pPr>
            <a:r>
              <a:rPr lang="uk-UA"/>
              <a:t> </a:t>
            </a:r>
            <a:r>
              <a:rPr lang="uk-UA" smtClean="0"/>
              <a:t>СИТУАТИВНІ ЗАВДАННЯ</a:t>
            </a:r>
          </a:p>
          <a:p>
            <a:pPr>
              <a:buFontTx/>
              <a:buChar char="-"/>
            </a:pPr>
            <a:r>
              <a:rPr lang="uk-UA"/>
              <a:t> </a:t>
            </a:r>
            <a:r>
              <a:rPr lang="uk-UA" smtClean="0"/>
              <a:t>ІГРИ – «БРЕЙН-РИНГ», «СИГНАЛЬНІ КАРТКИ», «ЗМОДЕЛЮЄМО СИТУЦІЮ…»</a:t>
            </a:r>
            <a:endParaRPr lang="ru-RU"/>
          </a:p>
          <a:p>
            <a:pPr marL="0" indent="0">
              <a:buNone/>
            </a:pPr>
            <a:endParaRPr lang="uk-UA" sz="3600" smtClean="0"/>
          </a:p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9707080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r="http://schemas.openxmlformats.org/officeDocument/2006/relationships"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Arial"/>
        <a:cs typeface="Arial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Arial"/>
        <a:cs typeface="Arial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emplate>Slice</Template>
  <Company>SPecialiST RePack</Company>
  <PresentationFormat>Широкоэкранный</PresentationFormat>
  <Paragraphs>27</Paragraphs>
  <Slides>7</Slides>
  <Notes>0</Notes>
  <TotalTime>58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2">
      <vt:lpstr>Arial</vt:lpstr>
      <vt:lpstr>Century Gothic</vt:lpstr>
      <vt:lpstr>Wingdings 3</vt:lpstr>
      <vt:lpstr>Times New Roman</vt:lpstr>
      <vt:lpstr>Сектор</vt:lpstr>
      <vt:lpstr>організаційно-педагогічні умови функціонування та розвитку безпечної школи у воєнний/повоєнний час</vt:lpstr>
      <vt:lpstr>Практичне застосування зони психологічного розвантаження в кабінеті безпеки у межах реалізації всеукраїнського інноваційного освітнього проєкту.Проведення навчальних заходів що спрямовані на забезпечення безпеки освітнього середовища для учнів, вчителів, батьків і громадськості.</vt:lpstr>
      <vt:lpstr>    </vt:lpstr>
      <vt:lpstr>Навчально-методична збірка(Автор - укладач - Горпинченко В.М., методист обласного методичного                      кабінету (безпеки життєдіяльності населення)</vt:lpstr>
      <vt:lpstr> ВЧИМОСЯ БЕЗПЕЦІ ГРАЮЧИСЬ.    кросворди (Автор - укладач - Горпинченко В.М., методист обласного методичного кабінету (безпеки життєдіяльності населення)</vt:lpstr>
      <vt:lpstr>ВЧИМОСЯ БЕЗПЕЦІ ГРАЮЧИСЬ:  РОЗМАЛЬОВКИ </vt:lpstr>
      <vt:lpstr>ВЧИМОСЯ БЕЗПЕЦІ ГРАЮЧИСЬ:  «ВЕСЕЛІ ТА СЕРЙОЗНІТЕСТИ, ІГРИ, СИТУАЦІЇ»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організаційно-педагогічні умови функціонування та розвитку безпечної школи у воєнний/повоєнний час</dc:title>
  <dc:creator>Admin</dc:creator>
  <cp:lastModifiedBy>Admin</cp:lastModifiedBy>
  <cp:revision>8</cp:revision>
  <dcterms:created xsi:type="dcterms:W3CDTF">2023-10-25T09:39:43Z</dcterms:created>
  <dcterms:modified xsi:type="dcterms:W3CDTF">2023-11-14T17:59:10Z</dcterms:modified>
</cp:coreProperties>
</file>