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11" r:id="rId1"/>
  </p:sldMasterIdLst>
  <p:notesMasterIdLst>
    <p:notesMasterId r:id="rId2"/>
  </p:notesMasterIdLst>
  <p:sldIdLst>
    <p:sldId id="256" r:id="rId3"/>
    <p:sldId id="293" r:id="rId4"/>
    <p:sldId id="294" r:id="rId5"/>
    <p:sldId id="274" r:id="rId6"/>
    <p:sldId id="277" r:id="rId7"/>
    <p:sldId id="262" r:id="rId8"/>
    <p:sldId id="284" r:id="rId9"/>
    <p:sldId id="286" r:id="rId10"/>
    <p:sldId id="291" r:id="rId11"/>
    <p:sldId id="292" r:id="rId12"/>
    <p:sldId id="279" r:id="rId13"/>
    <p:sldId id="260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240F"/>
    <a:srgbClr val="BD8B6A"/>
    <a:srgbClr val="B37E32"/>
    <a:srgbClr val="7030A0"/>
    <a:srgbClr val="9C534D"/>
    <a:srgbClr val="F9A9EA"/>
    <a:srgbClr val="ADC3D6"/>
    <a:srgbClr val="133E87"/>
    <a:srgbClr val="1C3FBD"/>
    <a:srgbClr val="2B3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fill>
          <a:solidFill>
            <a:schemeClr val="accent6">
              <a:tint val="40000"/>
            </a:schemeClr>
          </a:solidFill>
        </a:fill>
      </a:tcStyle>
    </a:band1H>
    <a:band1V>
      <a:tcStyle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79" autoAdjust="0"/>
    <p:restoredTop sz="84750" autoAdjust="0"/>
  </p:normalViewPr>
  <p:slideViewPr>
    <p:cSldViewPr snapToGrid="0">
      <p:cViewPr varScale="1">
        <p:scale>
          <a:sx n="63" d="100"/>
          <a:sy n="63" d="100"/>
        </p:scale>
        <p:origin x="-1434" y="-108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1A845-C34A-4EF1-A57A-7B3D3E669711}" type="datetimeFigureOut">
              <a:rPr lang="uk-UA" smtClean="0"/>
              <a:t>01.11.2023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509A3-FEA7-49D4-B039-6CB52E04A6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68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Тема Всеукраїнського інноваційного освітнього проєкту перед Вами на слайді і звучить вона так  </a:t>
            </a:r>
            <a:r>
              <a:rPr lang="uk-UA" sz="18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«Організаційно-педагогічні умови функціонування та розвитку безпечної школи у воєнний/повоєнний час» . Реалізувати його планується упродовж 2023-2027 років</a:t>
            </a:r>
            <a:endParaRPr lang="x-none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064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err="1"/>
              <a:t>Наразі відповідно до цього Положення розробляється новий порядок оформлення документів</a:t>
            </a:r>
            <a:endParaRPr lang="x-none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3548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Та завдання дослідження, фінальним є </a:t>
            </a:r>
            <a:r>
              <a:rPr lang="ru-RU" sz="1800" err="1"/>
              <a:t>розробка методичних рекомендацій для створення та забезпечення функціонування закладів загальної середньої освіти у воєнний / повоєнний час</a:t>
            </a:r>
            <a:endParaRPr lang="x-none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132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uk-UA" sz="1800" b="1">
                <a:solidFill>
                  <a:srgbClr val="01436F"/>
                </a:solidFill>
                <a:effectLst/>
                <a:highlight>
                  <a:srgbClr val="F9A9EA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 дослідження</a:t>
            </a:r>
            <a:r>
              <a:rPr lang="uk-UA" sz="1800">
                <a:solidFill>
                  <a:srgbClr val="01436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uk-U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науково обґрунтувати та експериментально перевірити ефективність </a:t>
            </a:r>
            <a:r>
              <a:rPr lang="uk-UA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організаційно-педагогічних умов </a:t>
            </a:r>
            <a:r>
              <a:rPr lang="uk-U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</a:t>
            </a:r>
            <a:r>
              <a:rPr lang="uk-UA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 розвитку безпечної школи у воєнний / повоєнний час</a:t>
            </a:r>
            <a:endParaRPr lang="uk-UA" sz="1800">
              <a:solidFill>
                <a:srgbClr val="01436F"/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5011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Перед Вами і загальна гіпотеза дослідження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1658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Та завдання дослідження, фінальним є </a:t>
            </a:r>
            <a:r>
              <a:rPr lang="ru-RU" sz="1800" err="1"/>
              <a:t>розробка методичних рекомендацій для створення та забезпечення функціонування закладів загальної середньої освіти у воєнний / повоєнний час</a:t>
            </a:r>
            <a:endParaRPr lang="x-none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132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 err="1"/>
              <a:t>Проєкт буде реалізовуватись за напрямами, через проведення комплексу різноманітних заходів</a:t>
            </a:r>
            <a:endParaRPr lang="x-none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0672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uk-UA" sz="1800"/>
              <a:t>Передбачено 4 етапи реалізації проєкту. Наразі триває перший  - </a:t>
            </a:r>
            <a:r>
              <a:rPr lang="uk-UA" sz="1800" b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організаційно-підготовчий</a:t>
            </a:r>
            <a:endParaRPr lang="uk-UA" sz="1800" b="0">
              <a:solidFill>
                <a:schemeClr val="accent6">
                  <a:lumMod val="50000"/>
                </a:schemeClr>
              </a:solidFill>
            </a:endParaRPr>
          </a:p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839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ЗЗСО міста, які подали заявку на участь у проєкті</a:t>
            </a:r>
            <a:endParaRPr lang="uk-UA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983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База реалізації інноваційного освітнього проєкту: заклади загальної середньої освіти міст Києва і Харкова та Донецької, Запорізької, Луганської, Львівської, Сумської, Тернопільської областей. </a:t>
            </a:r>
          </a:p>
          <a:p>
            <a:r>
              <a:rPr lang="uk-UA" sz="1800"/>
              <a:t>Є один нюанс, який сподіваюсь скоро вирішиться – це наказ про участь в експеременті. Наразі у  документах для звітів ми будемо прописувати, що працюємо в рамках приєднання до реалізації проєкту відповідно до наказу МОН України від 14.02.2023 № 164, листа від департаменту науки і освіти Харківської обласної державної (військової) адміністрації від 16.05.2023 № 01-29/2052), Положення про порядок здійснення інноваційної діяльності у сфері освіти,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629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/>
              <a:t>На слайді очікувані результати від реалізації проєкту</a:t>
            </a:r>
            <a:endParaRPr lang="uk-UA" sz="180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3557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09A3-FEA7-49D4-B039-6CB52E04A686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952410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AE734-76CC-4F80-8668-5F92ADBD06AA}" type="datetimeFigureOut">
              <a:rPr lang="uk-UA" smtClean="0"/>
              <a:t>01.11.2023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191-1E48-49EB-BA78-3D2A91E7C8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5834073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AE734-76CC-4F80-8668-5F92ADBD06AA}" type="datetimeFigureOut">
              <a:rPr lang="uk-UA" smtClean="0"/>
              <a:t>01.11.2023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191-1E48-49EB-BA78-3D2A91E7C8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596475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pattFill prst="lt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AE734-76CC-4F80-8668-5F92ADBD06AA}" type="datetimeFigureOut">
              <a:rPr lang="uk-UA" smtClean="0"/>
              <a:t>01.11.2023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2003191-1E48-49EB-BA78-3D2A91E7C8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337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Relationship Id="rId4" Type="http://schemas.microsoft.com/office/2007/relationships/hdphoto" Target="../media/image5.wdp" /><Relationship Id="rId5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006" y="972385"/>
            <a:ext cx="11305873" cy="2416638"/>
          </a:xfrm>
        </p:spPr>
        <p:txBody>
          <a:bodyPr/>
          <a:lstStyle/>
          <a:p>
            <a:pPr algn="ctr">
              <a:spcAft>
                <a:spcPts val="800"/>
              </a:spcAft>
            </a:pPr>
            <a:r>
              <a:rPr lang="uk-UA" sz="3200" b="1" cap="all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Всеукраїнський інноваційний освітній проєкт </a:t>
            </a:r>
            <a:br>
              <a:rPr lang="uk-UA" sz="32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«Організаційно-педагогічні умови функціонування та розвитку безпечної школи у воєнний/повоєнний час» </a:t>
            </a:r>
            <a:br>
              <a:rPr lang="uk-UA" sz="32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3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uk-UA" sz="320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лютий 2023 – грудень 2027)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="" xmlns:a16="http://schemas.microsoft.com/office/drawing/2014/main" id="{47F21223-75F8-F678-E2A8-ED8631A10467}"/>
              </a:ext>
            </a:extLst>
          </p:cNvPr>
          <p:cNvSpPr/>
          <p:nvPr/>
        </p:nvSpPr>
        <p:spPr>
          <a:xfrm>
            <a:off x="567892" y="1178400"/>
            <a:ext cx="10544608" cy="3014132"/>
          </a:xfrm>
          <a:prstGeom prst="roundRect">
            <a:avLst>
              <a:gd name="adj" fmla="val 12367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FE58E6B-642D-49AC-A3FD-B41F35387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489" y="3401172"/>
            <a:ext cx="4010603" cy="26721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E912A1E-6AB1-48E2-A37C-B244A1F82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0" y="3959135"/>
            <a:ext cx="4397374" cy="292986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092233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0597AE-D493-2B4B-1FD1-0F7E96514062}"/>
              </a:ext>
            </a:extLst>
          </p:cNvPr>
          <p:cNvSpPr txBox="1"/>
          <p:nvPr/>
        </p:nvSpPr>
        <p:spPr>
          <a:xfrm>
            <a:off x="224519" y="1045029"/>
            <a:ext cx="60987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Положення про порядок здійснення інноваційної діяльності у сфері освіти  (наказ Міністерства освіти і науки України від 12.05.2023 № 552, зареєстровано в Міністерстві юстиції України 07.07.2023 № 1155/40211</a:t>
            </a:r>
            <a:endParaRPr lang="x-none" sz="3600" b="1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C67D3AB-2B4A-D3AF-BCAD-B87EC0E71E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86" t="30704" r="24331" b="6320"/>
          <a:stretch>
            <a:fillRect/>
          </a:stretch>
        </p:blipFill>
        <p:spPr>
          <a:xfrm>
            <a:off x="6096000" y="1045029"/>
            <a:ext cx="5941762" cy="4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4175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2E3D28BA-88DC-4957-8F77-7AF9847D0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41272"/>
            <a:ext cx="10950222" cy="5278906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uk-UA" sz="2200" b="1" smtClean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uk-UA" sz="3600" b="1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БЕЗПЕЧНА ШКОЛА </a:t>
            </a:r>
            <a:r>
              <a:rPr lang="uk-UA" sz="3600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 це освітнє середовище, в якому забезпечується мінімізація та зведення до нуля дій та впливів, які можуть нашкодити здоров</a:t>
            </a:r>
            <a:r>
              <a:rPr lang="en-US" sz="3600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`</a:t>
            </a:r>
            <a:r>
              <a:rPr lang="uk-UA" sz="3600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ю, психічному та фізичному станам учнів, й також їх свідомості щодо об</a:t>
            </a:r>
            <a:r>
              <a:rPr lang="en-US" sz="3600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`</a:t>
            </a:r>
            <a:r>
              <a:rPr lang="uk-UA" sz="360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єктивного відображення картини світу, що формується у форматі понятійної системи</a:t>
            </a:r>
            <a:endParaRPr lang="uk-UA" sz="3600"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uk-UA" sz="360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endParaRPr lang="uk-UA" sz="220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3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156" y="672217"/>
            <a:ext cx="5347898" cy="369194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800" b="1">
                <a:solidFill>
                  <a:srgbClr val="01436F"/>
                </a:solidFill>
                <a:effectLst/>
                <a:highlight>
                  <a:srgbClr val="F9A9EA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 дослідження</a:t>
            </a:r>
            <a:r>
              <a:rPr lang="uk-UA" sz="2800">
                <a:solidFill>
                  <a:srgbClr val="01436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uk-UA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науково обґрунтувати та експериментально перевірити ефективність </a:t>
            </a:r>
            <a:r>
              <a:rPr lang="uk-UA" sz="2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організаційно-педагогічних умов </a:t>
            </a:r>
            <a:r>
              <a:rPr lang="uk-UA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</a:t>
            </a:r>
            <a:r>
              <a:rPr lang="uk-UA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 розвитку безпечної школи у воєнний / повоєнний час</a:t>
            </a:r>
            <a:endParaRPr lang="uk-UA" sz="2800">
              <a:solidFill>
                <a:srgbClr val="01436F"/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="" xmlns:a16="http://schemas.microsoft.com/office/drawing/2014/main" id="{CE8580AB-105B-5ABB-EED6-47A58B1A7553}"/>
              </a:ext>
            </a:extLst>
          </p:cNvPr>
          <p:cNvSpPr/>
          <p:nvPr/>
        </p:nvSpPr>
        <p:spPr>
          <a:xfrm>
            <a:off x="261731" y="308556"/>
            <a:ext cx="11668539" cy="6240888"/>
          </a:xfrm>
          <a:prstGeom prst="roundRect">
            <a:avLst>
              <a:gd name="adj" fmla="val 123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7ABB9DB-FBE6-40DB-958D-8CA55B9AC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76" y="-225048"/>
            <a:ext cx="5184848" cy="408815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F4D5CC6-73D5-47CB-96A5-2477103F4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965" y="2956219"/>
            <a:ext cx="4504062" cy="359322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04894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564" y="386949"/>
            <a:ext cx="6438990" cy="292210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b="1" spc="-15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ADC3D6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Загальна гіпотеза дослідження</a:t>
            </a:r>
            <a:r>
              <a:rPr lang="uk-UA" sz="3200" spc="-15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полягає у припущенні</a:t>
            </a:r>
            <a:r>
              <a:rPr lang="uk-UA" sz="32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що функціонування</a:t>
            </a:r>
            <a:r>
              <a:rPr lang="uk-UA" sz="3200" b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sz="32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 розвиток безпечної школи у воєнний / повоєнний час</a:t>
            </a:r>
            <a:r>
              <a:rPr lang="uk-UA" sz="32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32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буде ефективним, якщо буде розроблено та експериментально перевірено відповідні організаційно-педагогічні умови</a:t>
            </a:r>
            <a:endParaRPr lang="uk-UA" sz="3200">
              <a:solidFill>
                <a:schemeClr val="accent1">
                  <a:lumMod val="50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8A5FB78-8978-465E-BACB-C8116FC6E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67002"/>
            <a:ext cx="4745776" cy="316199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75FA646-DEB2-4489-BEF1-4F7BCA148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54" y="3235794"/>
            <a:ext cx="4233494" cy="347515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25746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666" y="169333"/>
            <a:ext cx="8596668" cy="771939"/>
          </a:xfrm>
        </p:spPr>
        <p:txBody>
          <a:bodyPr/>
          <a:lstStyle/>
          <a:p>
            <a:pPr algn="ctr"/>
            <a:r>
              <a:rPr lang="uk-UA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Завдання дослідження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2E3D28BA-88DC-4957-8F77-7AF9847D0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41272"/>
            <a:ext cx="10950222" cy="5278906"/>
          </a:xfrm>
        </p:spPr>
        <p:txBody>
          <a:bodyPr>
            <a:no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Вивчити стан розробленості проблеми функціонування 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 розвитку безпечної школи у воєнний / повоєнний час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З’ясувати зміст, структуру понять «безпечна школа», умови функціонування безпечної школи.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Науково 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обґрунтувати 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 експериментально перевірити ефективність К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онцепції 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та розвитку безпечної школи у воєнний / повоєнний час</a:t>
            </a: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Розробити та експериментально апробувати навчально-методичне, технологічне забезпечення</a:t>
            </a:r>
            <a:r>
              <a:rPr lang="uk-UA" sz="2200" i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</a:t>
            </a: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 розвитку безпечної школи у воєнний / повоєнний час</a:t>
            </a: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Розробити, науково обґрунтувати критерії, показники ефективності функціонування безпечної школи в умовах воєнного / повоєнного стану.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Розробити методичні рекомендації щодо створення та забезпечення функціонування закладів загальної середньої освіти </a:t>
            </a: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 воєнний / повоєнний час</a:t>
            </a:r>
            <a:r>
              <a:rPr lang="uk-UA" sz="22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endParaRPr lang="uk-UA" sz="2200">
              <a:solidFill>
                <a:schemeClr val="accent2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  <a:p>
            <a:endParaRPr lang="uk-UA" sz="220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4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CFC5C8-06D6-D47E-BE20-5A28E37F3E13}"/>
              </a:ext>
            </a:extLst>
          </p:cNvPr>
          <p:cNvSpPr txBox="1"/>
          <p:nvPr/>
        </p:nvSpPr>
        <p:spPr>
          <a:xfrm>
            <a:off x="185531" y="47789"/>
            <a:ext cx="1182093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Напрями, на основі яких  реалізується інноваційний освітній проєкт:</a:t>
            </a:r>
            <a:endParaRPr lang="x-none" sz="2400">
              <a:solidFill>
                <a:schemeClr val="accent2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0CB46A7-49C2-A606-809F-C4BEBA27FFD9}"/>
              </a:ext>
            </a:extLst>
          </p:cNvPr>
          <p:cNvSpPr txBox="1"/>
          <p:nvPr/>
        </p:nvSpPr>
        <p:spPr>
          <a:xfrm>
            <a:off x="185532" y="741153"/>
            <a:ext cx="1182093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створення комплексу безпечних захисних умов функціонування освітнього простору</a:t>
            </a:r>
            <a:r>
              <a:rPr lang="uk-UA" sz="2000" b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(забезпечення закладу освіти бомбосховищем, турнікетами, камерами відеоспостереження, охоронцями та охоронною сигналізацією; організація електронного і звукового сповіщення про небезпеку тощо);</a:t>
            </a:r>
            <a:endParaRPr lang="x-none"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проведення комплексу навчальних заходів</a:t>
            </a:r>
            <a:r>
              <a:rPr lang="uk-UA" i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uk-UA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які спрямовані на підвищення кваліфікації вчителів щодо охорони праці та забезпечення безпеки освітнього середовища; роботи з батьками щодо створення організаційних умов з дотримання правил безпеки в умовах війни; вміння оперативно реагувати на екстрені ситуації;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надання першої психологічної допомоги</a:t>
            </a:r>
            <a:r>
              <a:rPr lang="uk-UA" sz="2000" b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учасникам освітнього процесу;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підготовка навчально-методичного комплекту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який більш повно може розкрити рекомендації від фахівців щодо правил поведінки педагогів, учнів і батьків учнів в умовах війни (надання першої домедичної допомоги; психологічна підтримка від спеціалістів; уміння розвінчувати міфи і фейки від реальних подій тощо);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проведення комплексу навчальних заходів</a:t>
            </a:r>
            <a:r>
              <a:rPr lang="uk-UA" i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uk-UA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які спрямовані на</a:t>
            </a:r>
            <a:r>
              <a:rPr lang="uk-UA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освіту батьків і громадськості щодо дотримання правил безпеки в умовах війни;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проведення комплексу навчальних заходів для учнів</a:t>
            </a:r>
            <a:r>
              <a:rPr lang="uk-UA" sz="2000" b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 метою навчання дітей та учнівської молоді дотримуватися правил безпеки в умовах війни; надавати домедичну допомогу, враховуючи вік дітей та індивідуальні особливості учнів; застосування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цифрової безпеки здобувачів освіти;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емпірично перевірити</a:t>
            </a:r>
            <a:r>
              <a:rPr lang="uk-UA" sz="2000" b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готовність педагогічних колективів до надання  першої психологічної  допомоги;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b="1" i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8) </a:t>
            </a:r>
            <a:r>
              <a:rPr lang="uk-UA" sz="2000" b="1" i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організація співпраці закладу освіти з інституціями і органами</a:t>
            </a:r>
            <a:r>
              <a:rPr lang="uk-UA" i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uk-UA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які забезпечують безпеку життя в районі, регіоні, місці, де мешкають здобувачі освіти.</a:t>
            </a:r>
            <a:endParaRPr lang="x-non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6181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587" y="609600"/>
            <a:ext cx="9746826" cy="39965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Етапи </a:t>
            </a:r>
            <a:r>
              <a:rPr lang="uk-UA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реалізації</a:t>
            </a:r>
            <a:r>
              <a:rPr lang="uk-UA" sz="36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</a:t>
            </a:r>
            <a:r>
              <a:rPr lang="uk-UA" sz="3600" b="1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роєкту:</a:t>
            </a:r>
            <a:endParaRPr lang="uk-UA" sz="3600">
              <a:solidFill>
                <a:schemeClr val="accent6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="" xmlns:a16="http://schemas.microsoft.com/office/drawing/2014/main" id="{871C60A7-E7ED-A44A-6D9F-71E01D405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472277"/>
              </p:ext>
            </p:extLst>
          </p:nvPr>
        </p:nvGraphicFramePr>
        <p:xfrm>
          <a:off x="494664" y="1577124"/>
          <a:ext cx="11202672" cy="34928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38096">
                  <a:extLst>
                    <a:ext uri="{9D8B030D-6E8A-4147-A177-3AD203B41FA5}">
                      <a16:colId xmlns="" xmlns:a16="http://schemas.microsoft.com/office/drawing/2014/main" val="432763007"/>
                    </a:ext>
                  </a:extLst>
                </a:gridCol>
                <a:gridCol w="4771813">
                  <a:extLst>
                    <a:ext uri="{9D8B030D-6E8A-4147-A177-3AD203B41FA5}">
                      <a16:colId xmlns="" xmlns:a16="http://schemas.microsoft.com/office/drawing/2014/main" val="1590618590"/>
                    </a:ext>
                  </a:extLst>
                </a:gridCol>
                <a:gridCol w="5292763">
                  <a:extLst>
                    <a:ext uri="{9D8B030D-6E8A-4147-A177-3AD203B41FA5}">
                      <a16:colId xmlns="" xmlns:a16="http://schemas.microsoft.com/office/drawing/2014/main" val="3660773080"/>
                    </a:ext>
                  </a:extLst>
                </a:gridCol>
              </a:tblGrid>
              <a:tr h="6166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sz="2700" b="0" err="1"/>
                        <a:t>Етап</a:t>
                      </a:r>
                      <a:endParaRPr lang="uk-UA" sz="2700" b="0"/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0"/>
                        <a:t>Назва</a:t>
                      </a: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0"/>
                        <a:t>Термін</a:t>
                      </a:r>
                    </a:p>
                  </a:txBody>
                  <a:tcPr marL="134863" marR="134863" marT="67431" marB="67431"/>
                </a:tc>
                <a:extLst>
                  <a:ext uri="{0D108BD9-81ED-4DB2-BD59-A6C34878D82A}">
                    <a16:rowId xmlns="" xmlns:a16="http://schemas.microsoft.com/office/drawing/2014/main" val="3575472860"/>
                  </a:ext>
                </a:extLst>
              </a:tr>
              <a:tr h="76393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700" b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організаційно-підготовчий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1" u="sng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лютий 2023 – листопад 2023 </a:t>
                      </a:r>
                      <a:endParaRPr lang="uk-UA" sz="2700" b="1" u="sng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extLst>
                  <a:ext uri="{0D108BD9-81ED-4DB2-BD59-A6C34878D82A}">
                    <a16:rowId xmlns="" xmlns:a16="http://schemas.microsoft.com/office/drawing/2014/main" val="132378841"/>
                  </a:ext>
                </a:extLst>
              </a:tr>
              <a:tr h="7444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700" b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II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концептуально-діагностичний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грудень 2023 – жовтень 2024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extLst>
                  <a:ext uri="{0D108BD9-81ED-4DB2-BD59-A6C34878D82A}">
                    <a16:rowId xmlns="" xmlns:a16="http://schemas.microsoft.com/office/drawing/2014/main" val="1185075923"/>
                  </a:ext>
                </a:extLst>
              </a:tr>
              <a:tr h="7512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700" b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III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формувальний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листопад 2024 – листопад 2026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extLst>
                  <a:ext uri="{0D108BD9-81ED-4DB2-BD59-A6C34878D82A}">
                    <a16:rowId xmlns="" xmlns:a16="http://schemas.microsoft.com/office/drawing/2014/main" val="3627754403"/>
                  </a:ext>
                </a:extLst>
              </a:tr>
              <a:tr h="6166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700" b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IV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r>
                        <a:rPr lang="uk-UA" sz="2700" b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узагальнювальний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2700" b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грудень 2026 – грудень 2027</a:t>
                      </a:r>
                      <a:endParaRPr lang="uk-UA" sz="2700" b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134863" marR="134863" marT="67431" marB="67431"/>
                </a:tc>
                <a:extLst>
                  <a:ext uri="{0D108BD9-81ED-4DB2-BD59-A6C34878D82A}">
                    <a16:rowId xmlns="" xmlns:a16="http://schemas.microsoft.com/office/drawing/2014/main" val="1809419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02BB1D-ABD4-4634-B04C-4C3071B5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227" y="215196"/>
            <a:ext cx="9076266" cy="643467"/>
          </a:xfrm>
        </p:spPr>
        <p:txBody>
          <a:bodyPr>
            <a:normAutofit/>
          </a:bodyPr>
          <a:lstStyle/>
          <a:p>
            <a:pPr algn="ctr"/>
            <a:r>
              <a:rPr lang="uk-UA" sz="32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База реалізації інноваційного освітнього проєкту</a:t>
            </a:r>
            <a:endParaRPr lang="uk-UA" sz="3200" b="1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05D91BC2-B810-40A9-84EA-7039DD722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134841"/>
              </p:ext>
            </p:extLst>
          </p:nvPr>
        </p:nvGraphicFramePr>
        <p:xfrm>
          <a:off x="424974" y="790226"/>
          <a:ext cx="11081226" cy="5944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0643">
                  <a:extLst>
                    <a:ext uri="{9D8B030D-6E8A-4147-A177-3AD203B41FA5}">
                      <a16:colId xmlns="" xmlns:a16="http://schemas.microsoft.com/office/drawing/2014/main" val="2757238098"/>
                    </a:ext>
                  </a:extLst>
                </a:gridCol>
                <a:gridCol w="6364454">
                  <a:extLst>
                    <a:ext uri="{9D8B030D-6E8A-4147-A177-3AD203B41FA5}">
                      <a16:colId xmlns="" xmlns:a16="http://schemas.microsoft.com/office/drawing/2014/main" val="1130642763"/>
                    </a:ext>
                  </a:extLst>
                </a:gridCol>
                <a:gridCol w="3936129">
                  <a:extLst>
                    <a:ext uri="{9D8B030D-6E8A-4147-A177-3AD203B41FA5}">
                      <a16:colId xmlns="" xmlns:a16="http://schemas.microsoft.com/office/drawing/2014/main" val="3069099925"/>
                    </a:ext>
                  </a:extLst>
                </a:gridCol>
              </a:tblGrid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№з/п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Назва закладу загальної середньої  освіти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Керівник закладу освіти 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90798059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163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Тарасова Валентина Георгіївна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66427402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2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36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Ричкова Лариса Володимирівна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81291239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3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72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Булаєв Руслан Федорович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53849657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4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65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Таршина Світлана Анатоліївна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58010000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5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10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 err="1">
                          <a:solidFill>
                            <a:srgbClr val="7C240F"/>
                          </a:solidFill>
                          <a:effectLst/>
                        </a:rPr>
                        <a:t>Чиненова Алла Олександрівна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49206887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6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3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Косміна Валентина Іванівна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96850148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7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«Харківська гімназія № 25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Черкасова Наталія Володимирівна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29126455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8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87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Карась Андрій Григорович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09581012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9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150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Бєлих Ольга Михайлівна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00993664"/>
                  </a:ext>
                </a:extLst>
              </a:tr>
              <a:tr h="457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effectLst/>
                        </a:rPr>
                        <a:t>10</a:t>
                      </a:r>
                      <a:endParaRPr lang="uk-UA" sz="1800"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Комунальний заклад «Харківський ліцей № 151 Харківської міської ради»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uk-UA" sz="1800">
                          <a:solidFill>
                            <a:srgbClr val="7C240F"/>
                          </a:solidFill>
                          <a:effectLst/>
                        </a:rPr>
                        <a:t>Власова Ганна Юріївна</a:t>
                      </a:r>
                      <a:endParaRPr lang="uk-UA" sz="1800">
                        <a:solidFill>
                          <a:srgbClr val="7C240F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91506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22938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1">
            <a:extLst>
              <a:ext uri="{FF2B5EF4-FFF2-40B4-BE49-F238E27FC236}">
                <a16:creationId xmlns="" xmlns:a16="http://schemas.microsoft.com/office/drawing/2014/main" id="{69527D80-DBC0-4397-983B-9E3F17A0E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238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Rectangle 12">
            <a:extLst>
              <a:ext uri="{FF2B5EF4-FFF2-40B4-BE49-F238E27FC236}">
                <a16:creationId xmlns="" xmlns:a16="http://schemas.microsoft.com/office/drawing/2014/main" id="{81BBA5E4-AE91-4771-A030-DE68CD7B0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62182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3E162A9F-153A-DB99-EB21-4144E35C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83" y="203200"/>
            <a:ext cx="9467234" cy="640989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Кількість закладів освіти в інших областях України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C01A8AF-67A3-95C5-0513-671FD1808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92" y="810343"/>
            <a:ext cx="8694816" cy="5867234"/>
          </a:xfrm>
          <a:prstGeom prst="rect">
            <a:avLst/>
          </a:prstGeom>
        </p:spPr>
      </p:pic>
      <p:sp>
        <p:nvSpPr>
          <p:cNvPr id="2" name="Стрелка: вниз 1">
            <a:extLst>
              <a:ext uri="{FF2B5EF4-FFF2-40B4-BE49-F238E27FC236}">
                <a16:creationId xmlns="" xmlns:a16="http://schemas.microsoft.com/office/drawing/2014/main" id="{BC311FAD-A2FE-414B-B42D-350147A9DE6F}"/>
              </a:ext>
            </a:extLst>
          </p:cNvPr>
          <p:cNvSpPr/>
          <p:nvPr/>
        </p:nvSpPr>
        <p:spPr>
          <a:xfrm rot="13397318">
            <a:off x="8795607" y="1483718"/>
            <a:ext cx="825500" cy="1206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01793AE-4C52-4349-BCC8-6A06A14A25C8}"/>
              </a:ext>
            </a:extLst>
          </p:cNvPr>
          <p:cNvSpPr txBox="1"/>
          <p:nvPr/>
        </p:nvSpPr>
        <p:spPr>
          <a:xfrm rot="10800000" flipV="1">
            <a:off x="9517417" y="872640"/>
            <a:ext cx="9259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50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endParaRPr lang="uk-UA" sz="5000"/>
          </a:p>
        </p:txBody>
      </p:sp>
    </p:spTree>
    <p:extLst>
      <p:ext uri="{BB962C8B-B14F-4D97-AF65-F5344CB8AC3E}">
        <p14:creationId xmlns:p14="http://schemas.microsoft.com/office/powerpoint/2010/main" val="4103051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666" y="1"/>
            <a:ext cx="8596668" cy="6625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Очікувані</a:t>
            </a:r>
            <a:r>
              <a:rPr lang="uk-UA" sz="36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sz="2800" b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результати</a:t>
            </a:r>
            <a:endParaRPr lang="uk-UA" sz="2800">
              <a:solidFill>
                <a:schemeClr val="accent6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702381"/>
            <a:ext cx="12033956" cy="5810179"/>
          </a:xfrm>
        </p:spPr>
        <p:txBody>
          <a:bodyPr>
            <a:noAutofit/>
          </a:bodyPr>
          <a:lstStyle/>
          <a:p>
            <a:pPr marL="28800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uk-UA" sz="20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Створені організаційно-педагогічні умови </a:t>
            </a:r>
            <a:r>
              <a:rPr lang="uk-UA" sz="2000" spc="-2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ефективності </a:t>
            </a:r>
            <a:r>
              <a:rPr lang="uk-UA" sz="20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та розвитку безпечної школи  </a:t>
            </a:r>
            <a:r>
              <a:rPr lang="uk-UA" sz="200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 воєнний / повоєнний час в закладах освіти, а саме: </a:t>
            </a:r>
            <a:endParaRPr lang="uk-UA" sz="2000">
              <a:solidFill>
                <a:schemeClr val="accent1">
                  <a:lumMod val="50000"/>
                </a:schemeClr>
              </a:solidFill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Концепція е</a:t>
            </a:r>
            <a:r>
              <a:rPr lang="uk-UA" sz="2000" spc="-2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фективності </a:t>
            </a: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та розвитку безпечної школи 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</a:t>
            </a:r>
            <a:r>
              <a:rPr lang="uk-UA" sz="20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воєнний / повоєнний час в закладах освіти; </a:t>
            </a:r>
            <a:endParaRPr lang="uk-UA" sz="2000">
              <a:effectLst/>
              <a:latin typeface="Calibri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структурно-логічна модель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функціонування та розвитку безпечної школи; </a:t>
            </a: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система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підготовки суб’єктів освітнього процесу </a:t>
            </a: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uk-UA" sz="2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000" i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безпечного</a:t>
            </a:r>
            <a:r>
              <a:rPr lang="uk-UA" sz="2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використання</a:t>
            </a:r>
            <a:r>
              <a:rPr lang="uk-UA" sz="2000" i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інформаційно-цифрових технологій</a:t>
            </a:r>
            <a:r>
              <a:rPr lang="uk-UA" sz="2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зокрема, програмне та навчально-методичне забезпечення для проведення тренінгів, майстер-класів тощо; </a:t>
            </a:r>
            <a:endParaRPr lang="uk-UA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цільова програма соціального партнерства</a:t>
            </a: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уточнено зміст, структуру поняття «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безпечна школа»</a:t>
            </a: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критерії, показники та рівні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створення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е</a:t>
            </a:r>
            <a:r>
              <a:rPr lang="uk-UA" sz="2000" spc="-2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фективного 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функціонування та розвитку безпечної школи 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 воєнний / повоєнний час та безпечного цифрового середовища в закладах освіти</a:t>
            </a:r>
            <a:r>
              <a:rPr lang="uk-UA" sz="200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 відповідний діагностичний інструментарій; </a:t>
            </a:r>
          </a:p>
          <a:p>
            <a:pPr marL="288000" indent="449580" algn="just">
              <a:spcBef>
                <a:spcPts val="600"/>
              </a:spcBef>
              <a:spcAft>
                <a:spcPts val="600"/>
              </a:spcAft>
            </a:pP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методичні рекомендації щодо </a:t>
            </a:r>
            <a:r>
              <a:rPr lang="uk-UA" sz="20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створення безпечного інформаційно-цифрового середовища в закладах освіти</a:t>
            </a:r>
            <a:r>
              <a:rPr lang="uk-UA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195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394" y="1151047"/>
            <a:ext cx="5653606" cy="702365"/>
          </a:xfrm>
        </p:spPr>
        <p:txBody>
          <a:bodyPr>
            <a:noAutofit/>
          </a:bodyPr>
          <a:lstStyle/>
          <a:p>
            <a:pPr algn="ctr"/>
            <a:r>
              <a:rPr lang="uk-UA" sz="66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Дякую</a:t>
            </a:r>
            <a:br>
              <a:rPr lang="uk-UA" sz="66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66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 увагу!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48A9772-3A23-74B0-70BA-9505AFC70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167" y="2956951"/>
            <a:ext cx="5217704" cy="390104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413A3D8-9CD5-A765-64BA-FD184683A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57" y="287314"/>
            <a:ext cx="4493844" cy="384328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7185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push dir="u"/>
      </p:transition>
    </mc:Choice>
    <mc:Fallback>
      <p:transition spd="slow">
        <p:push dir="u"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Facet</Template>
  <Company/>
  <PresentationFormat>Произвольный</PresentationFormat>
  <Paragraphs>35</Paragraphs>
  <Slides>12</Slides>
  <Notes>12</Notes>
  <TotalTime>1555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Trebuchet MS</vt:lpstr>
      <vt:lpstr>Wingdings 3</vt:lpstr>
      <vt:lpstr>Calibri Light</vt:lpstr>
      <vt:lpstr>Calibri</vt:lpstr>
      <vt:lpstr>Times New Roman</vt:lpstr>
      <vt:lpstr>Грань</vt:lpstr>
      <vt:lpstr>Всеукраїнський інноваційний освітній проєкт «Організаційно-педагогічні умови функціонування та розвитку безпечної школи у воєнний/повоєнний час» (лютий 2023 – грудень 2027)</vt:lpstr>
      <vt:lpstr>PowerPoint Presentation</vt:lpstr>
      <vt:lpstr>PowerPoint Presentation</vt:lpstr>
      <vt:lpstr>PowerPoint Presentation</vt:lpstr>
      <vt:lpstr>PowerPoint Presentation</vt:lpstr>
      <vt:lpstr>Завдання дослідження</vt:lpstr>
      <vt:lpstr>PowerPoint Presentation</vt:lpstr>
      <vt:lpstr>Етапи реалізації проєкту:</vt:lpstr>
      <vt:lpstr>База реалізації інноваційного освітнього проєкту</vt:lpstr>
      <vt:lpstr>Кількість закладів освіти в інших областях України</vt:lpstr>
      <vt:lpstr>Очікувані результати</vt:lpstr>
      <vt:lpstr>Дякую за увагу!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Самоосвіта як ресурс професійного зростання та життєвого успіху педагога</dc:title>
  <dc:creator>Oleksandr</dc:creator>
  <cp:lastModifiedBy>Olya</cp:lastModifiedBy>
  <cp:revision>116</cp:revision>
  <cp:lastPrinted>2023-09-13T05:55:52.000</cp:lastPrinted>
  <dcterms:created xsi:type="dcterms:W3CDTF">2019-10-16T05:49:51Z</dcterms:created>
  <dcterms:modified xsi:type="dcterms:W3CDTF">2023-11-14T17:58:05Z</dcterms:modified>
</cp:coreProperties>
</file>