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custDataLst>
    <p:tags r:id="rId24"/>
  </p:custData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gdLst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1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gdLst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gdLst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gdLst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943953EF-8D69-4B7D-AAB1-46A9AABEAA54}" type="datetimeFigureOut">
              <a:rPr lang="uk-UA" smtClean="0"/>
              <a:t>19.08.2024</a:t>
            </a:fld>
            <a:endParaRPr lang="uk-UA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078011A-3003-40BC-9F7B-F099EA25EFD0}" type="slidenum">
              <a:rPr lang="uk-UA" smtClean="0"/>
              <a:t>‹#›</a:t>
            </a:fld>
            <a:endParaRPr lang="uk-UA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953EF-8D69-4B7D-AAB1-46A9AABEAA54}" type="datetimeFigureOut">
              <a:rPr lang="uk-UA" smtClean="0"/>
              <a:t>19.08.2024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011A-3003-40BC-9F7B-F099EA25EFD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gdLst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1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gdLst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gdLst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gdLst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943953EF-8D69-4B7D-AAB1-46A9AABEAA54}" type="datetimeFigureOut">
              <a:rPr lang="uk-UA" smtClean="0"/>
              <a:t>19.08.2024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078011A-3003-40BC-9F7B-F099EA25EFD0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ransition/>
  <p:timing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2088676"/>
          </a:xfrm>
        </p:spPr>
        <p:txBody>
          <a:bodyPr>
            <a:normAutofit fontScale="90000"/>
          </a:bodyPr>
          <a:lstStyle/>
          <a:p>
            <a:r>
              <a:rPr lang="uk-UA" smtClean="0"/>
              <a:t>Пріоритети безпечного сучасного освітнього середовища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33365" y="4797152"/>
            <a:ext cx="3309803" cy="884557"/>
          </a:xfrm>
        </p:spPr>
        <p:txBody>
          <a:bodyPr/>
          <a:lstStyle/>
          <a:p>
            <a:r>
              <a:rPr lang="uk-UA" smtClean="0"/>
              <a:t>20.08.2024</a:t>
            </a:r>
          </a:p>
          <a:p>
            <a:r>
              <a:rPr lang="uk-UA" err="1" smtClean="0"/>
              <a:t>Сєрік О.О.</a:t>
            </a:r>
            <a:endParaRPr lang="uk-UA"/>
          </a:p>
        </p:txBody>
      </p:sp>
      <p:pic>
        <p:nvPicPr>
          <p:cNvPr id="1026" name="Picture 2" descr="Безпечне освітнє середовище - Рівненський ліцей № 18 Рівненської міської  рад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244" y="1196752"/>
            <a:ext cx="4104456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121968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pPr algn="ctr"/>
            <a:r>
              <a:rPr lang="uk-UA" smtClean="0"/>
              <a:t>Інструкція № 123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16832"/>
            <a:ext cx="4680636" cy="3508977"/>
          </a:xfrm>
        </p:spPr>
        <p:txBody>
          <a:bodyPr>
            <a:normAutofit lnSpcReduction="10000"/>
          </a:bodyPr>
          <a:lstStyle/>
          <a:p>
            <a:r>
              <a:rPr lang="uk-UA" smtClean="0"/>
              <a:t>У ліцеї введено дію Інструкцію </a:t>
            </a:r>
            <a:r>
              <a:rPr lang="uk-UA" b="1" smtClean="0"/>
              <a:t>№123 </a:t>
            </a:r>
            <a:r>
              <a:rPr lang="uk-UA" b="1"/>
              <a:t>ЩОДО ДІЙ В УМОВАХ НАДЗВИЧАЙНИХ СИТУАЦІЙ. СИГНАЛУ ПОВІТРЯНОЇ ТРИВОГИ ТА З УРАХУВАННЯМ ВСІХ МОЖЛИВИХ </a:t>
            </a:r>
            <a:r>
              <a:rPr lang="uk-UA" b="1" smtClean="0"/>
              <a:t>РИЗИКІВ. </a:t>
            </a:r>
            <a:r>
              <a:rPr lang="uk-UA" smtClean="0"/>
              <a:t>Затверджено Наказом 86 від 13.08.24</a:t>
            </a:r>
            <a:endParaRPr lang="uk-UA"/>
          </a:p>
          <a:p>
            <a:endParaRPr lang="uk-UA"/>
          </a:p>
        </p:txBody>
      </p:sp>
      <p:pic>
        <p:nvPicPr>
          <p:cNvPr id="2050" name="Picture 2" descr="Инструкции – Бесплатные иконки: профессии и рабо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6016" y="1916831"/>
            <a:ext cx="3796680" cy="3796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87162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uk-UA" smtClean="0"/>
              <a:t>Загальні положення інструкції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700808"/>
            <a:ext cx="6912884" cy="4752528"/>
          </a:xfrm>
        </p:spPr>
        <p:txBody>
          <a:bodyPr>
            <a:normAutofit fontScale="70000" lnSpcReduction="20000"/>
          </a:bodyPr>
          <a:lstStyle/>
          <a:p>
            <a:r>
              <a:rPr lang="uk-UA"/>
              <a:t>Інструкція щодо дій в умовах надзвичайних ситуацій, сигналу повітряної тривоги та з  урахуванням всіх можливих ризиків  (далі – Інструкція) встановлює порядок дій при загрозі та виникненню надзвичайних ситуацій природного, техногенного, соціального і воєнного характеру, повітряної тривоги та з урахуванням всіх можливих ризиків. Інструкція розроблена на підставі ст. 40. Кодексу цивільного захисту України, постанови Кабінету Міністрів України від 26.06.2013 № 444 «Про затвердження Порядку здійснення навчання населення діям у надзвичайних ситуаціях», наказу ДСНС України від 23.03.2015 № 167 «Про затвердження Методичних рекомендацій щодо підготовки населення до дій в умовах загрози або вчинення терористичного акту» наказу Міністерства освіти і науки України від 21.11.2016 № 1400 «Про затвердження Положення про функціональну підсистему навчання дітей дошкільного віку, учнів та студентів діям у надзвичайних ситуаціях (з питань безпеки життєдіяльності) єдиної державної системи цивільного захисту».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579086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136904" cy="1143000"/>
          </a:xfrm>
        </p:spPr>
        <p:txBody>
          <a:bodyPr>
            <a:noAutofit/>
          </a:bodyPr>
          <a:lstStyle/>
          <a:p>
            <a:pPr algn="ctr"/>
            <a:r>
              <a:rPr lang="uk-UA" sz="2800" b="1"/>
              <a:t>Дії здобувачів освіти та працівників ХЛ №36 за сигналом повітряної </a:t>
            </a:r>
            <a:r>
              <a:rPr lang="uk-UA" sz="2800" b="1" smtClean="0"/>
              <a:t>небезпеки під час перебування в аудиторіх</a:t>
            </a:r>
            <a:br>
              <a:rPr lang="uk-UA" sz="2800"/>
            </a:br>
            <a:endParaRPr lang="uk-UA" sz="28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0"/>
            <a:ext cx="8136904" cy="4680520"/>
          </a:xfrm>
        </p:spPr>
        <p:txBody>
          <a:bodyPr>
            <a:normAutofit fontScale="55000" lnSpcReduction="20000"/>
          </a:bodyPr>
          <a:lstStyle/>
          <a:p>
            <a:r>
              <a:rPr lang="uk-UA" sz="2900"/>
              <a:t>почувши сигнал «ПОВІТРЯНА ТРИВОГА» (a6o отримавши його у вигляді</a:t>
            </a:r>
            <a:endParaRPr lang="uk-UA" sz="2900"/>
          </a:p>
          <a:p>
            <a:r>
              <a:rPr lang="uk-UA" sz="2900"/>
              <a:t> повідомлення на телефон) негайно:</a:t>
            </a:r>
            <a:endParaRPr lang="uk-UA" sz="2900"/>
          </a:p>
          <a:p>
            <a:r>
              <a:rPr lang="uk-UA" sz="2900"/>
              <a:t>-	 припинити роботу та навчання; </a:t>
            </a:r>
            <a:endParaRPr lang="uk-UA" sz="2900"/>
          </a:p>
          <a:p>
            <a:r>
              <a:rPr lang="uk-UA" sz="2900"/>
              <a:t>-	вимкнути оргтехніку, газові прилади, освітлення, електрообладнання;</a:t>
            </a:r>
            <a:endParaRPr lang="uk-UA" sz="2900"/>
          </a:p>
          <a:p>
            <a:r>
              <a:rPr lang="uk-UA" sz="2900"/>
              <a:t>-	переконатись, що всі учасники освітнього процесу, які працюють у даному приміщенні (a6o в сусідніх), знають про сигнал тривоги ;</a:t>
            </a:r>
            <a:endParaRPr lang="uk-UA" sz="2900"/>
          </a:p>
          <a:p>
            <a:r>
              <a:rPr lang="uk-UA" sz="2900"/>
              <a:t>-	взяти необхідні особисті peчі (документи, що посвідчують особу, ліки, які приймаються регулярно, телефон тощо) та негайно, без паніки, організовано пройти до найпростішого укриття ліцею;</a:t>
            </a:r>
            <a:endParaRPr lang="uk-UA" sz="2900"/>
          </a:p>
          <a:p>
            <a:r>
              <a:rPr lang="uk-UA" sz="2900"/>
              <a:t>-	вчителям , супроводжуючи здобувачів освіти, організовано пройти до найпростішого укриття ліцею;</a:t>
            </a:r>
            <a:endParaRPr lang="uk-UA" sz="2900"/>
          </a:p>
          <a:p>
            <a:r>
              <a:rPr lang="uk-UA" sz="2900"/>
              <a:t>-	зайняти місце в укритті, зберігати спокій, надавати допомогу тим, </a:t>
            </a:r>
            <a:r>
              <a:rPr lang="uk-UA" sz="2900" smtClean="0"/>
              <a:t>хто ii </a:t>
            </a:r>
            <a:r>
              <a:rPr lang="uk-UA" sz="2900"/>
              <a:t>потребує, виконувати вказівки адміністрації, безпосереднього керівника, відповідальної особи з обслуговування захисної споруди;</a:t>
            </a:r>
            <a:endParaRPr lang="uk-UA" sz="2900"/>
          </a:p>
          <a:p>
            <a:r>
              <a:rPr lang="uk-UA" sz="2900"/>
              <a:t>-	за можливості, продовжити роботу i навчання on-line;</a:t>
            </a:r>
            <a:endParaRPr lang="uk-UA" sz="2900"/>
          </a:p>
          <a:p>
            <a:r>
              <a:rPr lang="uk-UA" sz="2900"/>
              <a:t>-	почувши офіційне повідомленнями «ВІДБІЙ ПОВІТРЯНОЇ ТРИВОГИ», залишити безпечне місце перебування у сховищі та приступити до виконання своїх обов’язків.</a:t>
            </a:r>
            <a:endParaRPr lang="uk-UA" sz="2900"/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2445844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44824"/>
            <a:ext cx="7024744" cy="1143000"/>
          </a:xfrm>
        </p:spPr>
        <p:txBody>
          <a:bodyPr>
            <a:noAutofit/>
          </a:bodyPr>
          <a:lstStyle/>
          <a:p>
            <a:pPr algn="ctr"/>
            <a:r>
              <a:rPr lang="uk-UA" sz="2800" b="1"/>
              <a:t>Порядок дій здобувачів освіти та працівників ХЛ №36, які під час оголошення повітряної тривоги працюють, навчаються дистанційно (перебувають вдома) :</a:t>
            </a:r>
            <a:endParaRPr lang="uk-UA" sz="28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068960"/>
            <a:ext cx="8136904" cy="3789040"/>
          </a:xfrm>
        </p:spPr>
        <p:txBody>
          <a:bodyPr>
            <a:normAutofit fontScale="55000" lnSpcReduction="20000"/>
          </a:bodyPr>
          <a:lstStyle/>
          <a:p>
            <a:r>
              <a:rPr lang="uk-UA"/>
              <a:t>-	почувши сигнал «ПОВІТРЯНА ТРИВОГА» (або отримавши його у вигляді повідомлення на телефон) негайно припинити роботу;</a:t>
            </a:r>
            <a:endParaRPr lang="uk-UA"/>
          </a:p>
          <a:p>
            <a:r>
              <a:rPr lang="uk-UA"/>
              <a:t>-	вимкнути електрообладнання, перекрити газ та воду;</a:t>
            </a:r>
            <a:endParaRPr lang="uk-UA"/>
          </a:p>
          <a:p>
            <a:r>
              <a:rPr lang="uk-UA"/>
              <a:t>-	взяти необхідні особисті речі (документи, що посвідчують особу, ліки, які приймаються регулярно, телефон тощо); </a:t>
            </a:r>
            <a:endParaRPr lang="uk-UA"/>
          </a:p>
          <a:p>
            <a:r>
              <a:rPr lang="uk-UA"/>
              <a:t>-	попередьте про небезпеку сусідів і при необхідності надайте допомогу старим і хворим; </a:t>
            </a:r>
            <a:endParaRPr lang="uk-UA"/>
          </a:p>
          <a:p>
            <a:r>
              <a:rPr lang="uk-UA"/>
              <a:t>-	негайно спуститись до укриття,  використовуючи найкоротший маршрут;</a:t>
            </a:r>
            <a:endParaRPr lang="uk-UA"/>
          </a:p>
          <a:p>
            <a:r>
              <a:rPr lang="uk-UA"/>
              <a:t>-	якщо укриття в радіусі 500 метрів від будинку відсутнє, а працівники знаходиться на верхніх поверхах будівлі, — спуститись на нижні поверхи без використання ліфту (це небезпечно), знайти безпечну зону користуючись правилами «двох стін», «нижнього поверху та розташування біля капітальної стіни»;</a:t>
            </a:r>
            <a:endParaRPr lang="uk-UA"/>
          </a:p>
          <a:p>
            <a:r>
              <a:rPr lang="uk-UA"/>
              <a:t>-	дотримуйтесь спокою і порядку. Дійте без паніки та метушні; </a:t>
            </a:r>
            <a:endParaRPr lang="uk-UA"/>
          </a:p>
          <a:p>
            <a:r>
              <a:rPr lang="uk-UA"/>
              <a:t>-	без крайньої необхідності не залишайте безпечного місця перебування; </a:t>
            </a:r>
            <a:endParaRPr lang="uk-UA"/>
          </a:p>
          <a:p>
            <a:r>
              <a:rPr lang="uk-UA"/>
              <a:t>-	перебуваючи в укритті або в безпечному місці зберігати спокій, надавати допомогу тим, хто її потребує ;</a:t>
            </a:r>
            <a:endParaRPr lang="uk-UA"/>
          </a:p>
          <a:p>
            <a:r>
              <a:rPr lang="uk-UA"/>
              <a:t>-	почувши офіційне повідомленнями «ВІДБІЙ ПОВІТРЯНОЇ ТРИВОГИ» залишити безпечне місця перебування у сховищі та приступити до виконання своїх обов’язків.</a:t>
            </a:r>
            <a:endParaRPr lang="uk-UA"/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7284063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268760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000" b="1"/>
              <a:t>Дії здобувачів освіти та працівників ХЛ №36 в умовах загрози a6o вчинення терористичного акту.</a:t>
            </a:r>
            <a:br>
              <a:rPr lang="uk-UA" sz="2000"/>
            </a:br>
            <a:r>
              <a:rPr lang="uk-UA" sz="2000" b="1" smtClean="0"/>
              <a:t>У </a:t>
            </a:r>
            <a:r>
              <a:rPr lang="uk-UA" sz="2000" b="1"/>
              <a:t>випадку знаходження вибухового пристрою, a6o</a:t>
            </a:r>
            <a:br>
              <a:rPr lang="uk-UA" sz="2000"/>
            </a:br>
            <a:r>
              <a:rPr lang="uk-UA" sz="2000" b="1"/>
              <a:t>предмету, cxожого на нього:</a:t>
            </a:r>
            <a:br>
              <a:rPr lang="uk-UA"/>
            </a:b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5532"/>
            <a:ext cx="8208912" cy="4579812"/>
          </a:xfrm>
        </p:spPr>
        <p:txBody>
          <a:bodyPr>
            <a:normAutofit fontScale="55000" lnSpcReduction="20000"/>
          </a:bodyPr>
          <a:lstStyle/>
          <a:p>
            <a:r>
              <a:rPr lang="uk-UA"/>
              <a:t>-	</a:t>
            </a:r>
            <a:r>
              <a:rPr lang="uk-UA" sz="2500"/>
              <a:t>повідомити про небезпечну знахідку рятувальну </a:t>
            </a:r>
            <a:r>
              <a:rPr lang="uk-UA" sz="2500" smtClean="0"/>
              <a:t>службу </a:t>
            </a:r>
            <a:r>
              <a:rPr lang="uk-UA" sz="2500"/>
              <a:t>ДСНС за телефоном 101, національну поліцію за телефоном 102, надавши інформацію про характерні ознаки ймовірного вибухового пристрою (місце його розташування, дату i час виявлення та особу, яка його виявила) після чого необхідно повідомити про знахідку безпосереднього керівника;</a:t>
            </a:r>
            <a:endParaRPr lang="uk-UA" sz="2500"/>
          </a:p>
          <a:p>
            <a:r>
              <a:rPr lang="uk-UA" sz="2500"/>
              <a:t>-	негайно припинити роботи в місці  його виявлення;</a:t>
            </a:r>
            <a:endParaRPr lang="uk-UA" sz="2500"/>
          </a:p>
          <a:p>
            <a:r>
              <a:rPr lang="uk-UA" sz="2500"/>
              <a:t>-	поінформувати про нього інших осіб, які знаходяться поруч, у разі можливості забезпечити ïx  евакуацію з небезпечної території;</a:t>
            </a:r>
            <a:endParaRPr lang="uk-UA" sz="2500"/>
          </a:p>
          <a:p>
            <a:r>
              <a:rPr lang="uk-UA" sz="2500"/>
              <a:t>-	не підходити, не торкатися та не пересувати небезпечну знахідку; </a:t>
            </a:r>
            <a:endParaRPr lang="uk-UA" sz="2500"/>
          </a:p>
          <a:p>
            <a:r>
              <a:rPr lang="uk-UA" sz="2500"/>
              <a:t>-	знаходячись поблизу знахідки, утримуватися від куріння, використання засобів радіозв’язку, у тому числі й мобільного, не здійснювати самостійні дії;</a:t>
            </a:r>
            <a:endParaRPr lang="uk-UA" sz="2500"/>
          </a:p>
          <a:p>
            <a:r>
              <a:rPr lang="uk-UA" sz="2500"/>
              <a:t>-	по можливості забезпечити охорону виявленого підозрілого предмета, (за захисними спорудами чи предметами), ведучи спостереження на безпечній </a:t>
            </a:r>
            <a:r>
              <a:rPr lang="uk-UA" sz="2500" smtClean="0"/>
              <a:t>відстані.</a:t>
            </a:r>
          </a:p>
          <a:p>
            <a:r>
              <a:rPr lang="uk-UA" sz="2500"/>
              <a:t>-	по можливості позначити a6o огородити місце перебування (для огорожі можна використовувати різні підручні матеріали — дошки, жердини, гілки, мотузки, шматки яскравої матері тощо);</a:t>
            </a:r>
            <a:endParaRPr lang="uk-UA" sz="2500"/>
          </a:p>
          <a:p>
            <a:r>
              <a:rPr lang="uk-UA" sz="2500"/>
              <a:t>-	по можливості та у разі наявності фото-, відео засобів здійснити фото та відео фіксацію місця знаходження підозрілого предмета, схожого на вибуховий пристрій;</a:t>
            </a:r>
            <a:endParaRPr lang="uk-UA" sz="2500"/>
          </a:p>
          <a:p>
            <a:r>
              <a:rPr lang="uk-UA" sz="2500"/>
              <a:t>-	обов’язково дочекатися прибуття представників правоохоронних органів, знаходячись на безпечній відстані від місця знахідки;</a:t>
            </a:r>
            <a:endParaRPr lang="uk-UA" sz="2500"/>
          </a:p>
          <a:p>
            <a:r>
              <a:rPr lang="uk-UA" sz="2500"/>
              <a:t>-	у разі залишення підозрілого предмета невідомою особою, свідком чого ви стали, максимально запам’ятати її зовнішність, одяг, автотранспорт та його номерні знаки.</a:t>
            </a:r>
            <a:endParaRPr lang="uk-UA" sz="2500"/>
          </a:p>
          <a:p>
            <a:endParaRPr lang="uk-UA"/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6813306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2800" b="1"/>
              <a:t>При отриманні інформації по телефону щодо анонімного замінювання будівлі ліцею:</a:t>
            </a:r>
            <a:endParaRPr lang="uk-UA" sz="28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323652"/>
            <a:ext cx="8280920" cy="4201692"/>
          </a:xfrm>
        </p:spPr>
        <p:txBody>
          <a:bodyPr>
            <a:normAutofit fontScale="62500" lnSpcReduction="20000"/>
          </a:bodyPr>
          <a:lstStyle/>
          <a:p>
            <a:r>
              <a:rPr lang="uk-UA"/>
              <a:t>-	не класти передчасно слухавку;</a:t>
            </a:r>
            <a:endParaRPr lang="uk-UA"/>
          </a:p>
          <a:p>
            <a:r>
              <a:rPr lang="uk-UA"/>
              <a:t>-	уважно вислухати i з’ясувати вимоги та інформацію про характер погрози щодо вчинення теракту й по можливості записати вимоги ;</a:t>
            </a:r>
            <a:endParaRPr lang="uk-UA"/>
          </a:p>
          <a:p>
            <a:r>
              <a:rPr lang="uk-UA"/>
              <a:t>-	спробувати під час розмови встановити інформацію про особу (стать, вік, особливості мови тощо);</a:t>
            </a:r>
            <a:endParaRPr lang="uk-UA"/>
          </a:p>
          <a:p>
            <a:r>
              <a:rPr lang="uk-UA"/>
              <a:t>-	запропонувати повторити свої вимоги, поставити уточнюючі запитання про характер погрози, місце та час її реалізації, мотивувати про надання якнайбільшого обсягу інформації про вчинення теракту;</a:t>
            </a:r>
            <a:endParaRPr lang="uk-UA"/>
          </a:p>
          <a:p>
            <a:r>
              <a:rPr lang="uk-UA"/>
              <a:t>-	установити мотиви дій, поставити запитання про цілі, які він ставить, запропонувати інші шляхи вирішення вимог;</a:t>
            </a:r>
            <a:endParaRPr lang="uk-UA"/>
          </a:p>
          <a:p>
            <a:r>
              <a:rPr lang="uk-UA"/>
              <a:t>-	обов’язково звернути увагу на фонові звуки (шум вулиці, машин, які проїжджають, музику, звуки тощо, що допоможе в подальшому визначити місце, звідки здійснено анонімний дзвінок);</a:t>
            </a:r>
            <a:endParaRPr lang="uk-UA"/>
          </a:p>
          <a:p>
            <a:r>
              <a:rPr lang="uk-UA"/>
              <a:t>-	закінчуючи розмову, повторити основні моменти телефонної бесіди ;</a:t>
            </a:r>
            <a:endParaRPr lang="uk-UA"/>
          </a:p>
          <a:p>
            <a:r>
              <a:rPr lang="uk-UA"/>
              <a:t>-	після завершення розмови зателефонувати до правоохоронних органів за номером 102 та повідомити безпосереднього керівника;</a:t>
            </a:r>
            <a:endParaRPr lang="uk-UA"/>
          </a:p>
          <a:p>
            <a:r>
              <a:rPr lang="uk-UA"/>
              <a:t>-	обмежити коло осіб, які знають про погрозу вчинення теракту.</a:t>
            </a:r>
            <a:endParaRPr lang="uk-UA"/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5308185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/>
              <a:t>При отриманні інформації поштою, рекомендується: 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/>
              <a:t>-  поводитися максимально обережно з поштовим посланням  -   обов’язково його зберігати з усіма матеріалами (лист із текстом, будь-які вкладення, конверт i обгортку тощо);</a:t>
            </a:r>
            <a:endParaRPr lang="uk-UA"/>
          </a:p>
          <a:p>
            <a:r>
              <a:rPr lang="uk-UA"/>
              <a:t>- не зшивати, не склеювати, не робити написи, не підкреслювати a6o</a:t>
            </a:r>
            <a:endParaRPr lang="uk-UA"/>
          </a:p>
          <a:p>
            <a:r>
              <a:rPr lang="uk-UA"/>
              <a:t>обводити окремі місця;</a:t>
            </a:r>
            <a:endParaRPr lang="uk-UA"/>
          </a:p>
          <a:p>
            <a:r>
              <a:rPr lang="uk-UA"/>
              <a:t>-	повідомити в правоохоронні органи за номером 102 та передати їм надіслані поштою матеріали;</a:t>
            </a:r>
            <a:endParaRPr lang="uk-UA"/>
          </a:p>
          <a:p>
            <a:r>
              <a:rPr lang="uk-UA"/>
              <a:t>-	обмежити коло осіб, які знають про погрозу й передачу матеріалів у правоохоронні органи.</a:t>
            </a:r>
            <a:endParaRPr lang="uk-UA"/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8417353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628800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100" b="1"/>
              <a:t>Дії здобувачів освіти та працівників ХЛ №36 при обстрілах</a:t>
            </a:r>
            <a:br>
              <a:rPr lang="uk-UA" sz="3100"/>
            </a:br>
            <a:r>
              <a:rPr lang="uk-UA" sz="3100" b="1" smtClean="0"/>
              <a:t>При </a:t>
            </a:r>
            <a:r>
              <a:rPr lang="uk-UA" sz="3100" b="1"/>
              <a:t>перебуванні в районі ведення бойових дій:</a:t>
            </a:r>
            <a:br>
              <a:rPr lang="uk-UA"/>
            </a:b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04864"/>
            <a:ext cx="8208912" cy="4417716"/>
          </a:xfrm>
        </p:spPr>
        <p:txBody>
          <a:bodyPr>
            <a:normAutofit fontScale="62500" lnSpcReduction="20000"/>
          </a:bodyPr>
          <a:lstStyle/>
          <a:p>
            <a:r>
              <a:rPr lang="uk-UA"/>
              <a:t>у разі перебування в будівлі рекомендується:</a:t>
            </a:r>
            <a:endParaRPr lang="uk-UA"/>
          </a:p>
          <a:p>
            <a:r>
              <a:rPr lang="uk-UA"/>
              <a:t>-	зайняти приміщення, які розташовані подалі від вікон, балконів (коридор, ванна кімната тощо) та лягти на підлогу. Якщо будинок панельний, по можливості зробіть спробу його покинути;</a:t>
            </a:r>
            <a:endParaRPr lang="uk-UA"/>
          </a:p>
          <a:p>
            <a:r>
              <a:rPr lang="uk-UA"/>
              <a:t>-	ні в якому разі не підходити до вікон та не спостерігати за подіями на вулиці не вибігати на вулицю;</a:t>
            </a:r>
            <a:endParaRPr lang="uk-UA"/>
          </a:p>
          <a:p>
            <a:r>
              <a:rPr lang="uk-UA"/>
              <a:t>-	віконне скло укріпити липкою стрічкою або скотчем навхрест, закласти вікна подушками a6o іншими речами, тому що більш всього уражень отримують при розльоті осколків снарядів;</a:t>
            </a:r>
            <a:endParaRPr lang="uk-UA"/>
          </a:p>
          <a:p>
            <a:r>
              <a:rPr lang="uk-UA"/>
              <a:t>-	пересуватися по кімнатах тільки повзком;</a:t>
            </a:r>
            <a:endParaRPr lang="uk-UA"/>
          </a:p>
          <a:p>
            <a:r>
              <a:rPr lang="uk-UA"/>
              <a:t>-	після звершення стрілянини обережно залишити будинок, при цьому взяти із собою речі першої необхідності та особисті документи;</a:t>
            </a:r>
            <a:endParaRPr lang="uk-UA"/>
          </a:p>
          <a:p>
            <a:r>
              <a:rPr lang="uk-UA"/>
              <a:t>-	під час евакуації використовувати внутрішні сходи, зовнішні пожежні драбини тощо, не користуватися ліфтами, надавати необхідну допомогу дітям </a:t>
            </a:r>
            <a:endParaRPr lang="uk-UA"/>
          </a:p>
          <a:p>
            <a:r>
              <a:rPr lang="uk-UA"/>
              <a:t>жінкам, літнім людям, особам з інвалідністю;</a:t>
            </a:r>
            <a:endParaRPr lang="uk-UA"/>
          </a:p>
          <a:p>
            <a:r>
              <a:rPr lang="uk-UA"/>
              <a:t>-	після завершення обстрілів негайно переміститися у бомбосховище a6o</a:t>
            </a:r>
            <a:endParaRPr lang="uk-UA"/>
          </a:p>
          <a:p>
            <a:r>
              <a:rPr lang="uk-UA"/>
              <a:t>підвальне приміщення будинку.</a:t>
            </a:r>
            <a:endParaRPr lang="uk-UA"/>
          </a:p>
          <a:p>
            <a:r>
              <a:rPr lang="uk-UA"/>
              <a:t>-	За мoжливocті залишити будівлю та виїхати в іншу безпечну місцевість при собі обов’язково мати особисті документи та речі першої необхідності.</a:t>
            </a:r>
            <a:endParaRPr lang="uk-UA"/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9554814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628800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100" b="1"/>
              <a:t>Дії здобувачів освіти та працівників ХЛ №36 при обстрілах</a:t>
            </a:r>
            <a:br>
              <a:rPr lang="uk-UA" sz="3100"/>
            </a:br>
            <a:r>
              <a:rPr lang="uk-UA" sz="3100" b="1" smtClean="0"/>
              <a:t>При </a:t>
            </a:r>
            <a:r>
              <a:rPr lang="uk-UA" sz="3100" b="1"/>
              <a:t>перебуванні в районі ведення бойових дій:</a:t>
            </a:r>
            <a:br>
              <a:rPr lang="uk-UA"/>
            </a:b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04864"/>
            <a:ext cx="8208912" cy="4417716"/>
          </a:xfrm>
        </p:spPr>
        <p:txBody>
          <a:bodyPr>
            <a:normAutofit fontScale="62500" lnSpcReduction="20000"/>
          </a:bodyPr>
          <a:lstStyle/>
          <a:p>
            <a:r>
              <a:rPr lang="uk-UA"/>
              <a:t>у разі перебування на вулиці (місцевості) рекомендується:</a:t>
            </a:r>
            <a:endParaRPr lang="uk-UA"/>
          </a:p>
          <a:p>
            <a:r>
              <a:rPr lang="uk-UA"/>
              <a:t>-	негайно лягти на землю, по можливості у найбільш заглиблені місця (канави, ями, ритвини тощо), прикрити голову якимись речами або, на крайній випадок, руками;</a:t>
            </a:r>
            <a:endParaRPr lang="uk-UA"/>
          </a:p>
          <a:p>
            <a:r>
              <a:rPr lang="uk-UA"/>
              <a:t>-	укриття вибирати на відстані якомога далі від будівель;</a:t>
            </a:r>
            <a:endParaRPr lang="uk-UA"/>
          </a:p>
          <a:p>
            <a:r>
              <a:rPr lang="uk-UA"/>
              <a:t>-	не проявляти зацікавленості тим, що відбувається навкруги, не підніматися із землі та не висовуватися з-за укриття;</a:t>
            </a:r>
            <a:endParaRPr lang="uk-UA"/>
          </a:p>
          <a:p>
            <a:r>
              <a:rPr lang="uk-UA"/>
              <a:t>-	стояти чи перебігати, ховаючись під деревами, будівлями;</a:t>
            </a:r>
            <a:endParaRPr lang="uk-UA"/>
          </a:p>
          <a:p>
            <a:r>
              <a:rPr lang="uk-UA"/>
              <a:t>-	намагатися уникати перебування поблизу різних видів техніки пожежонебезпечних i вибухонебезпечних об’єктів, які становлять небезпеку для людей, які перебувають поруч;</a:t>
            </a:r>
            <a:endParaRPr lang="uk-UA"/>
          </a:p>
          <a:p>
            <a:r>
              <a:rPr lang="uk-UA"/>
              <a:t>-	дочекавшись закінчення вибухів снарядів a6o пострілів, спробувати якомога швидше переміститися у безпечне місце (бомбосховище);</a:t>
            </a:r>
            <a:endParaRPr lang="uk-UA"/>
          </a:p>
          <a:p>
            <a:r>
              <a:rPr lang="uk-UA"/>
              <a:t>-	переміщуючись у безпечне місце, не підбирати зброю та боєприпаси, що розкидані (лежать) на землі;</a:t>
            </a:r>
            <a:endParaRPr lang="uk-UA"/>
          </a:p>
          <a:p>
            <a:r>
              <a:rPr lang="uk-UA"/>
              <a:t>-	у безпечному місці надати необхідну допомогу дітям, жінкам, літнім людям, інвалідам;</a:t>
            </a:r>
            <a:endParaRPr lang="uk-UA"/>
          </a:p>
          <a:p>
            <a:r>
              <a:rPr lang="uk-UA"/>
              <a:t>-	за можливості, та у разі наявності необхідних знань i навичок, надати домедичну допомогу постраждалим.</a:t>
            </a:r>
            <a:endParaRPr lang="uk-UA"/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3015803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/>
              <a:t>При артилерійських </a:t>
            </a:r>
            <a:r>
              <a:rPr lang="uk-UA" b="1" smtClean="0"/>
              <a:t>обстрілах:</a:t>
            </a:r>
            <a:br>
              <a:rPr lang="uk-UA"/>
            </a:b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628800"/>
            <a:ext cx="8136904" cy="5112568"/>
          </a:xfrm>
        </p:spPr>
        <p:txBody>
          <a:bodyPr>
            <a:normAutofit fontScale="70000" lnSpcReduction="20000"/>
          </a:bodyPr>
          <a:lstStyle/>
          <a:p>
            <a:r>
              <a:rPr lang="uk-UA" smtClean="0"/>
              <a:t>Віддалені </a:t>
            </a:r>
            <a:r>
              <a:rPr lang="uk-UA"/>
              <a:t>звуки пострілів, гуркіт та спалахи від пуску ракет – це ознаки початку обстрілу, почувши які, треба негайно сховатися в:</a:t>
            </a:r>
            <a:endParaRPr lang="uk-UA"/>
          </a:p>
          <a:p>
            <a:r>
              <a:rPr lang="uk-UA"/>
              <a:t>- бомбосховище (в ідеалі);</a:t>
            </a:r>
            <a:endParaRPr lang="uk-UA"/>
          </a:p>
          <a:p>
            <a:r>
              <a:rPr lang="uk-UA"/>
              <a:t>- нижні поверхи будівель з товстими стінами (сталінські будинки, підвали тощо…);</a:t>
            </a:r>
            <a:endParaRPr lang="uk-UA"/>
          </a:p>
          <a:p>
            <a:r>
              <a:rPr lang="uk-UA"/>
              <a:t>- підземні переходи, метро;</a:t>
            </a:r>
            <a:endParaRPr lang="uk-UA"/>
          </a:p>
          <a:p>
            <a:r>
              <a:rPr lang="uk-UA"/>
              <a:t>- приміщення з несучими бетонними стінами без вікон (санвузол).</a:t>
            </a:r>
            <a:endParaRPr lang="uk-UA"/>
          </a:p>
          <a:p>
            <a:r>
              <a:rPr lang="uk-UA"/>
              <a:t>Час, щоб сховатися - декілька хвилин (декілька секунд при ракетному обстрілі).</a:t>
            </a:r>
            <a:endParaRPr lang="uk-UA"/>
          </a:p>
          <a:p>
            <a:r>
              <a:rPr lang="uk-UA"/>
              <a:t>  </a:t>
            </a:r>
            <a:r>
              <a:rPr lang="uk-UA" smtClean="0"/>
              <a:t>Якщо </a:t>
            </a:r>
            <a:r>
              <a:rPr lang="uk-UA"/>
              <a:t>артобстріл застав вас на вулиці:</a:t>
            </a:r>
            <a:endParaRPr lang="uk-UA"/>
          </a:p>
          <a:p>
            <a:r>
              <a:rPr lang="uk-UA"/>
              <a:t>- негайно лягти на землю (краще у канаву, яму);</a:t>
            </a:r>
            <a:endParaRPr lang="uk-UA"/>
          </a:p>
          <a:p>
            <a:r>
              <a:rPr lang="uk-UA"/>
              <a:t>- щільно притулитися до якогось виступу: бордюру, клумби, забору або до бетонної конструкції;</a:t>
            </a:r>
            <a:endParaRPr lang="uk-UA"/>
          </a:p>
          <a:p>
            <a:r>
              <a:rPr lang="uk-UA"/>
              <a:t>- накрити голову руками</a:t>
            </a:r>
            <a:r>
              <a:rPr lang="uk-UA" smtClean="0"/>
              <a:t>.</a:t>
            </a:r>
          </a:p>
          <a:p>
            <a:r>
              <a:rPr lang="uk-UA"/>
              <a:t>Якщо артобстріл застав вас у будівлі: </a:t>
            </a:r>
            <a:endParaRPr lang="uk-UA"/>
          </a:p>
          <a:p>
            <a:r>
              <a:rPr lang="uk-UA"/>
              <a:t>- негайно спуститися у підвал (якщо відсутній або зачинений, то у квартиру на першому поверсі) – снаряди зазвичай попадають у верхні поверхи;</a:t>
            </a:r>
            <a:endParaRPr lang="uk-UA"/>
          </a:p>
          <a:p>
            <a:r>
              <a:rPr lang="uk-UA"/>
              <a:t>- швидко йти у віддалену від напряму обстрілу кімнату, якщо обстріл застав зненацька, та притулитися лежачи або сидячи (не стоячи!) до несучої стіни.</a:t>
            </a:r>
            <a:endParaRPr lang="uk-UA"/>
          </a:p>
          <a:p>
            <a:endParaRPr lang="uk-UA"/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7327712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340768"/>
            <a:ext cx="7024744" cy="81716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/>
              <a:t>У разі руйнування будівлі рекомендується:</a:t>
            </a:r>
            <a:br>
              <a:rPr lang="uk-UA"/>
            </a:b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628800"/>
            <a:ext cx="8136904" cy="4896544"/>
          </a:xfrm>
        </p:spPr>
        <p:txBody>
          <a:bodyPr>
            <a:normAutofit fontScale="55000" lnSpcReduction="20000"/>
          </a:bodyPr>
          <a:lstStyle/>
          <a:p>
            <a:r>
              <a:rPr lang="uk-UA"/>
              <a:t>-</a:t>
            </a:r>
            <a:r>
              <a:rPr lang="uk-UA" sz="2500"/>
              <a:t>	визначити вільне місце, до якого є можливість переміститися;</a:t>
            </a:r>
            <a:endParaRPr lang="uk-UA" sz="2500"/>
          </a:p>
          <a:p>
            <a:r>
              <a:rPr lang="uk-UA" sz="2500"/>
              <a:t>намагатися зміцнити стелю в помешканні уламками меблів, конструкцій будинку, які є поряд;</a:t>
            </a:r>
            <a:endParaRPr lang="uk-UA" sz="2500"/>
          </a:p>
          <a:p>
            <a:r>
              <a:rPr lang="uk-UA" sz="2500"/>
              <a:t>-	відсунути від себе гострі предмети та не здійснювати спроби самостійно вибратися з-під завалу;</a:t>
            </a:r>
            <a:endParaRPr lang="uk-UA" sz="2500"/>
          </a:p>
          <a:p>
            <a:r>
              <a:rPr lang="uk-UA" sz="2500"/>
              <a:t>-	закривати органи дихання тканиною (за можливості зволоженою) через яку можна дихати;</a:t>
            </a:r>
            <a:endParaRPr lang="uk-UA" sz="2500"/>
          </a:p>
          <a:p>
            <a:r>
              <a:rPr lang="uk-UA" sz="2500"/>
              <a:t>-	у разі наявності мобільного телефону негайно зателефонувати до правоохоронних органів за номером 102 та служби порятунку за номером 101, вказавши адресу надзвичайної ситуації (події) (кількість поверхів будівлі, наявність людей тощо);</a:t>
            </a:r>
            <a:endParaRPr lang="uk-UA" sz="2500"/>
          </a:p>
          <a:p>
            <a:r>
              <a:rPr lang="uk-UA" sz="2500"/>
              <a:t>-	по можливості визначити своє місце перебування під завалом якимось сигналом (звуком);</a:t>
            </a:r>
            <a:endParaRPr lang="uk-UA" sz="2500"/>
          </a:p>
          <a:p>
            <a:r>
              <a:rPr lang="uk-UA" sz="2500"/>
              <a:t>-	вибратися в безпечне місце та надати необхідну допомогу дітям, жінкам, літнім людям, особам із інвалідністю;</a:t>
            </a:r>
            <a:endParaRPr lang="uk-UA" sz="2500"/>
          </a:p>
          <a:p>
            <a:r>
              <a:rPr lang="uk-UA" sz="2500"/>
              <a:t>-	у  разі  затиснення  уламками  конструкцій  будинку  ділянок  тіла масажувати ïx для підтримання циркуляції крові;</a:t>
            </a:r>
            <a:endParaRPr lang="uk-UA" sz="2500"/>
          </a:p>
          <a:p>
            <a:r>
              <a:rPr lang="uk-UA" sz="2500"/>
              <a:t>-	ні в якому разі не запалювати вогонь (запальничку, сірники), що може призвести до вибуху;</a:t>
            </a:r>
            <a:endParaRPr lang="uk-UA" sz="2500"/>
          </a:p>
          <a:p>
            <a:r>
              <a:rPr lang="uk-UA" sz="2500"/>
              <a:t>-	намагатися перебувати якомога довше у свідомості (читати вірші, співати пісні тощо);</a:t>
            </a:r>
            <a:endParaRPr lang="uk-UA" sz="2500"/>
          </a:p>
          <a:p>
            <a:r>
              <a:rPr lang="uk-UA" sz="2500"/>
              <a:t>-	за можливості, та у разі наявності необхідних знань i навичок, надати постраждалим домедичну допомогу;</a:t>
            </a:r>
            <a:endParaRPr lang="uk-UA" sz="2500"/>
          </a:p>
          <a:p>
            <a:r>
              <a:rPr lang="uk-UA" sz="2500"/>
              <a:t>-	під час евакуації використовувати внутрішні сходи, зовнішні пожежні драбини тощо, при цьому не користуватися ліфтами.</a:t>
            </a:r>
            <a:endParaRPr lang="uk-UA" sz="2500"/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8720203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/>
              <a:t>Якщо артобстріл застав вас у транспорті 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132856"/>
            <a:ext cx="7920880" cy="4320480"/>
          </a:xfrm>
        </p:spPr>
        <p:txBody>
          <a:bodyPr>
            <a:normAutofit fontScale="92500" lnSpcReduction="20000"/>
          </a:bodyPr>
          <a:lstStyle/>
          <a:p>
            <a:r>
              <a:rPr lang="uk-UA"/>
              <a:t>Маршрутне таксі, тролейбус, трамвай:</a:t>
            </a:r>
            <a:endParaRPr lang="uk-UA"/>
          </a:p>
          <a:p>
            <a:r>
              <a:rPr lang="uk-UA"/>
              <a:t>-	попросити водія зупинити транспортний засіб;</a:t>
            </a:r>
            <a:endParaRPr lang="uk-UA"/>
          </a:p>
          <a:p>
            <a:r>
              <a:rPr lang="uk-UA"/>
              <a:t>-	вийти з транспортного засобу, відбігти подалі від дороги, багатоповерхівок і промислових об’єктів та лягти на землю, закривши голову та вуха руками.</a:t>
            </a:r>
            <a:endParaRPr lang="uk-UA"/>
          </a:p>
          <a:p>
            <a:r>
              <a:rPr lang="uk-UA" smtClean="0"/>
              <a:t> </a:t>
            </a:r>
            <a:r>
              <a:rPr lang="uk-UA"/>
              <a:t>Власний автомобіль:</a:t>
            </a:r>
            <a:endParaRPr lang="uk-UA"/>
          </a:p>
          <a:p>
            <a:r>
              <a:rPr lang="uk-UA"/>
              <a:t>- не намагатися швидко втекти від обстрілу;</a:t>
            </a:r>
            <a:endParaRPr lang="uk-UA"/>
          </a:p>
          <a:p>
            <a:r>
              <a:rPr lang="uk-UA"/>
              <a:t>- зупинитися, вийти з автомобіля та відбігти якомога далі від дороги і споруд, що можуть обвалитися чи спалахнути;</a:t>
            </a:r>
            <a:endParaRPr lang="uk-UA"/>
          </a:p>
          <a:p>
            <a:r>
              <a:rPr lang="uk-UA"/>
              <a:t>- знайти заглиблену траншею чи канаву (окоп) глибиною 1-2 метри  на відкритому місці та лягти туди, закривши голову та вуха руками.</a:t>
            </a:r>
            <a:endParaRPr lang="uk-UA"/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3127866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/>
              <a:t>Поведінка під час атаки «шахедів»: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916832"/>
            <a:ext cx="7848872" cy="4536504"/>
          </a:xfrm>
        </p:spPr>
        <p:txBody>
          <a:bodyPr>
            <a:normAutofit fontScale="70000" lnSpcReduction="20000"/>
          </a:bodyPr>
          <a:lstStyle/>
          <a:p>
            <a:r>
              <a:rPr lang="uk-UA" sz="2600"/>
              <a:t>- якщо почули звук двигуна поруч - тримайтеся подалі від адміністративних будівель, стратегічних та воєнних об'єктів;</a:t>
            </a:r>
            <a:endParaRPr lang="uk-UA" sz="2600"/>
          </a:p>
          <a:p>
            <a:r>
              <a:rPr lang="uk-UA" sz="2600"/>
              <a:t>     - знайдіть укриття та перечекайте атаку;</a:t>
            </a:r>
            <a:endParaRPr lang="uk-UA" sz="2600"/>
          </a:p>
          <a:p>
            <a:r>
              <a:rPr lang="uk-UA" sz="2600"/>
              <a:t>     - якщо укриття далеко, дотримуйтесь правила «двох стін»; можна сховатися у підвалах або цокольних поверхах будівель, підземних паркингах та переходах;</a:t>
            </a:r>
            <a:endParaRPr lang="uk-UA" sz="2600"/>
          </a:p>
          <a:p>
            <a:r>
              <a:rPr lang="uk-UA" sz="2600"/>
              <a:t>- потрапивши під обстріл на вулиці, знайдіть будь-який виступ, яму в землі чи канаву;</a:t>
            </a:r>
            <a:endParaRPr lang="uk-UA" sz="2600"/>
          </a:p>
          <a:p>
            <a:r>
              <a:rPr lang="uk-UA" sz="2600"/>
              <a:t>- ляжте на землю, згрупуйтесь, закрийте голову руками, пальцями заткніть вухата відкрийте рота;</a:t>
            </a:r>
            <a:endParaRPr lang="uk-UA" sz="2600"/>
          </a:p>
          <a:p>
            <a:r>
              <a:rPr lang="uk-UA" sz="2600"/>
              <a:t>- в приміщенні обирайте місце в кутку й недалеко від виходу, щоб миттєво залишити приміщення в раз потрапляння снаряда;</a:t>
            </a:r>
            <a:endParaRPr lang="uk-UA" sz="2600"/>
          </a:p>
          <a:p>
            <a:r>
              <a:rPr lang="uk-UA" sz="2600"/>
              <a:t>- залишайтесь в укритті мінімум 10 хв. після закінчення атаки;</a:t>
            </a:r>
            <a:endParaRPr lang="uk-UA" sz="2600"/>
          </a:p>
          <a:p>
            <a:r>
              <a:rPr lang="uk-UA" sz="2600"/>
              <a:t>- не залишайтесь в транспорті при обстрілі;</a:t>
            </a:r>
            <a:endParaRPr lang="uk-UA" sz="2600"/>
          </a:p>
          <a:p>
            <a:r>
              <a:rPr lang="uk-UA" sz="2600"/>
              <a:t>- забороняється ховатися в під'їздах, під арками, на сходових майданчиках, в підвалах панельних будівель, біля автомобільної техніки, автозаправних станцій.</a:t>
            </a:r>
            <a:endParaRPr lang="uk-UA" sz="2600"/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0182196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2800" b="1"/>
              <a:t>Дії здобувачів освіти та працівників ХЛ №36 при отриманні інформацій про евакуацію:</a:t>
            </a:r>
            <a:endParaRPr lang="uk-UA" sz="28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04864"/>
            <a:ext cx="7920880" cy="4320480"/>
          </a:xfrm>
        </p:spPr>
        <p:txBody>
          <a:bodyPr>
            <a:normAutofit fontScale="85000" lnSpcReduction="10000"/>
          </a:bodyPr>
          <a:lstStyle/>
          <a:p>
            <a:r>
              <a:rPr lang="uk-UA"/>
              <a:t>-	не панікувати, зберігати спокій;</a:t>
            </a:r>
            <a:endParaRPr lang="uk-UA"/>
          </a:p>
          <a:p>
            <a:r>
              <a:rPr lang="uk-UA"/>
              <a:t>-	взяти із собою документи, гроші, цінності (у разі необхідності ліки);</a:t>
            </a:r>
            <a:endParaRPr lang="uk-UA"/>
          </a:p>
          <a:p>
            <a:r>
              <a:rPr lang="uk-UA"/>
              <a:t> - відключити всі електричні прилади;</a:t>
            </a:r>
            <a:endParaRPr lang="uk-UA"/>
          </a:p>
          <a:p>
            <a:r>
              <a:rPr lang="uk-UA"/>
              <a:t>- знеструмити квартиру та перекрити подачу води i газу до квартири; замкнути вхідні двері до квартири;</a:t>
            </a:r>
            <a:endParaRPr lang="uk-UA"/>
          </a:p>
          <a:p>
            <a:r>
              <a:rPr lang="uk-UA"/>
              <a:t>- перевірити сусідні квартири на наявність у них дітей, які на час проведення (оголошення) евакуації залишились без нагляду дорослих, та повідомити про це представників правоохоронних органів за номером 102 (аварійно-рятувальних служб за номерами 101 та 104);</a:t>
            </a:r>
            <a:endParaRPr lang="uk-UA"/>
          </a:p>
          <a:p>
            <a:r>
              <a:rPr lang="uk-UA"/>
              <a:t>- залишати будинок спокійно, не створюючи паніки, при цьому надавати допомогу літнім, важкохворим людям, жінкам i дітям.</a:t>
            </a:r>
            <a:endParaRPr lang="uk-UA"/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0818606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916832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200" b="1"/>
              <a:t>При аваріях з викидом (виливом) небезпечних хімічних речовин та радіоактивних речовин/ у разі нанесення ядерного удару/хімічної атаки: включити телевізор (радіоприймач) i прослухати текст інформації про дії населення після одержання сигналу:</a:t>
            </a:r>
            <a:br>
              <a:rPr lang="uk-UA"/>
            </a:b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492896"/>
            <a:ext cx="8208912" cy="3528392"/>
          </a:xfrm>
        </p:spPr>
        <p:txBody>
          <a:bodyPr>
            <a:noAutofit/>
          </a:bodyPr>
          <a:lstStyle/>
          <a:p>
            <a:r>
              <a:rPr lang="uk-UA" sz="1600"/>
              <a:t>-	далі діяти за вказівками штабу органів управління цивільного захисту; </a:t>
            </a:r>
            <a:endParaRPr lang="uk-UA" sz="1600"/>
          </a:p>
          <a:p>
            <a:r>
              <a:rPr lang="uk-UA" sz="1600" err="1"/>
              <a:t>-застосувати  особисті  засоби  індивідуального  захисту  (респіратор,</a:t>
            </a:r>
            <a:endParaRPr lang="uk-UA" sz="1600"/>
          </a:p>
          <a:p>
            <a:r>
              <a:rPr lang="uk-UA" sz="1600"/>
              <a:t>протипилову пов’язку, ватно-марлеву пов’язку або протигаз);</a:t>
            </a:r>
            <a:endParaRPr lang="uk-UA" sz="1600"/>
          </a:p>
          <a:p>
            <a:r>
              <a:rPr lang="uk-UA" sz="1600"/>
              <a:t>-	взяти запас продуктів, воду (герметично запаковані), документи, медикаменти. предмети першої потреби та направитися у сховище або протирадіаційне укриття;</a:t>
            </a:r>
            <a:endParaRPr lang="uk-UA" sz="1600"/>
          </a:p>
          <a:p>
            <a:r>
              <a:rPr lang="uk-UA" sz="1600"/>
              <a:t>-	якщо нема укриття, залишатися в будівлі та взяти активну участь в герметизації приміщення;</a:t>
            </a:r>
            <a:endParaRPr lang="uk-UA" sz="1600"/>
          </a:p>
          <a:p>
            <a:r>
              <a:rPr lang="uk-UA" sz="1600"/>
              <a:t>-	не допускати вихід людей із закритих  приміщень, вжити всі можливі заходи щодо запобігання паніки, пам’ятати, що перебування в укритті понад 24 годин значно покращує шанси на виживання;</a:t>
            </a:r>
            <a:endParaRPr lang="uk-UA" sz="1600"/>
          </a:p>
          <a:p>
            <a:r>
              <a:rPr lang="uk-UA" sz="1600"/>
              <a:t>-	надалі слухати інформацію штабу органів управління цивільного захисту.</a:t>
            </a:r>
            <a:endParaRPr lang="uk-UA" sz="1600"/>
          </a:p>
        </p:txBody>
      </p:sp>
    </p:spTree>
    <p:extLst>
      <p:ext uri="{BB962C8B-B14F-4D97-AF65-F5344CB8AC3E}">
        <p14:creationId xmlns:p14="http://schemas.microsoft.com/office/powerpoint/2010/main" val="1596051791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/>
              <a:t>При штормовому попередженні: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916832"/>
            <a:ext cx="7272924" cy="4536504"/>
          </a:xfrm>
        </p:spPr>
        <p:txBody>
          <a:bodyPr>
            <a:normAutofit fontScale="92500" lnSpcReduction="20000"/>
          </a:bodyPr>
          <a:lstStyle/>
          <a:p>
            <a:r>
              <a:rPr lang="uk-UA"/>
              <a:t>-	включити телевізор (радіоприймач) i прослухати текст інформації про дії населення після одержання сигналу;</a:t>
            </a:r>
            <a:endParaRPr lang="uk-UA"/>
          </a:p>
          <a:p>
            <a:r>
              <a:rPr lang="uk-UA"/>
              <a:t>-	негайно довести сигнал до керівництва структурного підрозділу, здійснити оповіщення людей, вжити всі можливі заходи щодо запобігання паніки;</a:t>
            </a:r>
            <a:endParaRPr lang="uk-UA"/>
          </a:p>
          <a:p>
            <a:r>
              <a:rPr lang="uk-UA"/>
              <a:t>-	закрити двері, вікна, горища, прибрати предмети, які можуть травмувати людей, вимкнути освітлення, електроприлади i газ;</a:t>
            </a:r>
            <a:endParaRPr lang="uk-UA"/>
          </a:p>
          <a:p>
            <a:r>
              <a:rPr lang="uk-UA"/>
              <a:t>-	під час урагану (бурі, смерчу) припинити вихід людей із приміщень та корпусу;</a:t>
            </a:r>
            <a:endParaRPr lang="uk-UA"/>
          </a:p>
          <a:p>
            <a:r>
              <a:rPr lang="uk-UA"/>
              <a:t>- надалі слухати інформацію штабу органів управління цивільного захисту.</a:t>
            </a:r>
            <a:endParaRPr lang="uk-UA"/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1419296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024744" cy="601136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/>
              <a:t>При загрозі затоплення: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484784"/>
            <a:ext cx="7272808" cy="4824536"/>
          </a:xfrm>
        </p:spPr>
        <p:txBody>
          <a:bodyPr>
            <a:normAutofit/>
          </a:bodyPr>
          <a:lstStyle/>
          <a:p>
            <a:r>
              <a:rPr lang="uk-UA"/>
              <a:t>- включити телевізор (радіоприймач) прослухати текст інформації про дії населення після одержання сигналу;</a:t>
            </a:r>
            <a:endParaRPr lang="uk-UA"/>
          </a:p>
          <a:p>
            <a:r>
              <a:rPr lang="uk-UA"/>
              <a:t>- далі діяти за вказівками штабу органів управління цивільного захисту; </a:t>
            </a:r>
            <a:endParaRPr lang="uk-UA"/>
          </a:p>
          <a:p>
            <a:r>
              <a:rPr lang="uk-UA"/>
              <a:t>- взяти необхідні речі, документи,	продукти	харчування, воду,</a:t>
            </a:r>
            <a:endParaRPr lang="uk-UA"/>
          </a:p>
          <a:p>
            <a:r>
              <a:rPr lang="uk-UA"/>
              <a:t>виключити електроенергію, відключити газ i зібратись у вказаному місці для евакуації;</a:t>
            </a:r>
            <a:endParaRPr lang="uk-UA"/>
          </a:p>
          <a:p>
            <a:r>
              <a:rPr lang="uk-UA"/>
              <a:t>- надалі слухати інформацію штабу органів управління цивільного захисту.</a:t>
            </a:r>
            <a:endParaRPr lang="uk-UA"/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963493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5712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/>
              <a:t>При загрозі землетрусу: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484784"/>
            <a:ext cx="7128908" cy="4896544"/>
          </a:xfrm>
        </p:spPr>
        <p:txBody>
          <a:bodyPr>
            <a:normAutofit lnSpcReduction="10000"/>
          </a:bodyPr>
          <a:lstStyle/>
          <a:p>
            <a:r>
              <a:rPr lang="uk-UA"/>
              <a:t>- включити телевізор (радіоприймач) i прослухати текст інформації про дії населення після одержання сигналу;</a:t>
            </a:r>
            <a:endParaRPr lang="uk-UA"/>
          </a:p>
          <a:p>
            <a:r>
              <a:rPr lang="uk-UA"/>
              <a:t>- далі діяти за вказівками штабу органів управління цивільного захисту ;</a:t>
            </a:r>
            <a:endParaRPr lang="uk-UA"/>
          </a:p>
          <a:p>
            <a:r>
              <a:rPr lang="uk-UA"/>
              <a:t>- відключити газ, воду, електроенергію, взяти необхідний одяг, документи. продукти харчування, вийти на вулицю i розміститися на відкритій місцевості на безпечній відстані  від будинків,  споруд,  лінійелектропередач ;</a:t>
            </a:r>
            <a:endParaRPr lang="uk-UA"/>
          </a:p>
          <a:p>
            <a:r>
              <a:rPr lang="uk-UA" smtClean="0"/>
              <a:t>- надалі </a:t>
            </a:r>
            <a:r>
              <a:rPr lang="uk-UA"/>
              <a:t>слухати інформацію штабу органів управління цивільного захисту.</a:t>
            </a:r>
            <a:endParaRPr lang="uk-UA"/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830588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/>
              <a:t>Коли вимкнули електропостачання :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/>
              <a:t>-	першочергово відключіть електроприлади від мережі або вимкніть запобіжники. Можна залишити увімкненим світло, аби бачити, коли постачання відновиться;</a:t>
            </a:r>
            <a:endParaRPr lang="uk-UA"/>
          </a:p>
          <a:p>
            <a:r>
              <a:rPr lang="uk-UA"/>
              <a:t>-	використовуйте економно резервні джерела електроживлення та тепла;</a:t>
            </a:r>
            <a:endParaRPr lang="uk-UA"/>
          </a:p>
          <a:p>
            <a:r>
              <a:rPr lang="uk-UA"/>
              <a:t>-	у нестерпних або скрутних ситуаціях звертайтеся за допомогою до «Пунктів незламності».</a:t>
            </a:r>
            <a:endParaRPr lang="uk-UA"/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245917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700808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100" b="1"/>
              <a:t>Заходи безпеки під час користування резервними джерелами електропостачання (зарядні станції, повербанки тощо):</a:t>
            </a:r>
            <a:br>
              <a:rPr lang="uk-UA"/>
            </a:b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276872"/>
            <a:ext cx="7920880" cy="4248472"/>
          </a:xfrm>
        </p:spPr>
        <p:txBody>
          <a:bodyPr>
            <a:normAutofit fontScale="70000" lnSpcReduction="20000"/>
          </a:bodyPr>
          <a:lstStyle/>
          <a:p>
            <a:r>
              <a:rPr lang="uk-UA" sz="2600"/>
              <a:t>- не купуйте та не використовуйте дешеві резервні джерела електропостачання невідомих виробників;</a:t>
            </a:r>
            <a:endParaRPr lang="uk-UA" sz="2600"/>
          </a:p>
          <a:p>
            <a:r>
              <a:rPr lang="uk-UA" sz="2600"/>
              <a:t>- не зберігайте пристрій на сонці або відкритим на вулиці взимку;</a:t>
            </a:r>
            <a:endParaRPr lang="uk-UA" sz="2600"/>
          </a:p>
          <a:p>
            <a:r>
              <a:rPr lang="uk-UA" sz="2600"/>
              <a:t>- не використовуйте пошкоджені резервні джерела електропостачання;</a:t>
            </a:r>
            <a:endParaRPr lang="uk-UA" sz="2600"/>
          </a:p>
          <a:p>
            <a:r>
              <a:rPr lang="uk-UA" sz="2600"/>
              <a:t>- не кидайте, не бийте та не сідайте на акумулятори, також слід уникати контакту з водою чи надмірною вологістю;</a:t>
            </a:r>
            <a:endParaRPr lang="uk-UA" sz="2600"/>
          </a:p>
          <a:p>
            <a:r>
              <a:rPr lang="uk-UA" sz="2600"/>
              <a:t>- не заряджайте акумулятори, станції неоригінальними зарядками;</a:t>
            </a:r>
            <a:endParaRPr lang="uk-UA" sz="2600"/>
          </a:p>
          <a:p>
            <a:r>
              <a:rPr lang="uk-UA" sz="2600"/>
              <a:t>- не закривайте резервні джерела електропостачання та інші гаджети предметами під час їх використання або зарядки;</a:t>
            </a:r>
            <a:endParaRPr lang="uk-UA" sz="2600"/>
          </a:p>
          <a:p>
            <a:r>
              <a:rPr lang="uk-UA" sz="2600"/>
              <a:t>- не користуйтеся резервним джерелом електропостачання або іншим гаджетом при підвищенні його звичної температури;</a:t>
            </a:r>
            <a:endParaRPr lang="uk-UA" sz="2600"/>
          </a:p>
          <a:p>
            <a:r>
              <a:rPr lang="uk-UA" sz="2600"/>
              <a:t>- не використовуйте пошкоджені зарядні електродроти</a:t>
            </a:r>
            <a:r>
              <a:rPr lang="uk-UA"/>
              <a:t>.</a:t>
            </a:r>
            <a:endParaRPr lang="uk-UA"/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4506454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Рішення педагогічної ради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mtClean="0"/>
              <a:t>Дотримуватися учнями та вчителями правил поводження під час НС </a:t>
            </a:r>
          </a:p>
          <a:p>
            <a:r>
              <a:rPr lang="uk-UA" smtClean="0"/>
              <a:t>Термін виконання – постійно.</a:t>
            </a:r>
          </a:p>
          <a:p>
            <a:r>
              <a:rPr lang="uk-UA" smtClean="0"/>
              <a:t>Довести учням та батькам правила поводження під час НС</a:t>
            </a:r>
          </a:p>
          <a:p>
            <a:r>
              <a:rPr lang="uk-UA" smtClean="0"/>
              <a:t>Термін виконання – на початку навчального року під час батьківських зборів та виховних годин.</a:t>
            </a:r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7955418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_rels/theme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r="http://schemas.openxmlformats.org/officeDocument/2006/relationships"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Arial"/>
        <a:cs typeface="Arial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Arial"/>
        <a:cs typeface="Arial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Template>Austin</Template>
  <Company/>
  <PresentationFormat>On-screen Show (4:3)</PresentationFormat>
  <Paragraphs>174</Paragraphs>
  <Slides>22</Slides>
  <Notes>0</Notes>
  <TotalTime>53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26">
      <vt:lpstr>Arial</vt:lpstr>
      <vt:lpstr>Century Gothic</vt:lpstr>
      <vt:lpstr>Wingdings 2</vt:lpstr>
      <vt:lpstr>Остин</vt:lpstr>
      <vt:lpstr>Пріоритети безпечного сучасного освітнього середовища</vt:lpstr>
      <vt:lpstr>Інструкція № 123</vt:lpstr>
      <vt:lpstr>Загальні положення інструкції</vt:lpstr>
      <vt:lpstr>Дії здобувачів освіти та працівників ХЛ №36 за сигналом повітряної небезпеки під час перебування в аудиторіх</vt:lpstr>
      <vt:lpstr>Порядок дій здобувачів освіти та працівників ХЛ №36, які під час оголошення повітряної тривоги працюють, навчаються дистанційно (перебувають вдома) :</vt:lpstr>
      <vt:lpstr>Дії здобувачів освіти та працівників ХЛ №36 в умовах загрози a6o вчинення терористичного акту.У випадку знаходження вибухового пристрою, a6oпредмету, cxожого на нього:</vt:lpstr>
      <vt:lpstr>При отриманні інформації по телефону щодо анонімного замінювання будівлі ліцею:</vt:lpstr>
      <vt:lpstr>При отриманні інформації поштою, рекомендується: </vt:lpstr>
      <vt:lpstr>Дії здобувачів освіти та працівників ХЛ №36 при обстрілахПри перебуванні в районі ведення бойових дій:</vt:lpstr>
      <vt:lpstr>Дії здобувачів освіти та працівників ХЛ №36 при обстрілахПри перебуванні в районі ведення бойових дій:</vt:lpstr>
      <vt:lpstr>При артилерійських обстрілах:</vt:lpstr>
      <vt:lpstr>У разі руйнування будівлі рекомендується:</vt:lpstr>
      <vt:lpstr>Якщо артобстріл застав вас у транспорті </vt:lpstr>
      <vt:lpstr>Поведінка під час атаки «шахедів»:</vt:lpstr>
      <vt:lpstr>Дії здобувачів освіти та працівників ХЛ №36 при отриманні інформацій про евакуацію:</vt:lpstr>
      <vt:lpstr>При аваріях з викидом (виливом) небезпечних хімічних речовин та радіоактивних речовин/ у разі нанесення ядерного удару/хімічної атаки: включити телевізор (радіоприймач) i прослухати текст інформації про дії населення після одержання сигналу:</vt:lpstr>
      <vt:lpstr>При штормовому попередженні:</vt:lpstr>
      <vt:lpstr>При загрозі затоплення:</vt:lpstr>
      <vt:lpstr>При загрозі землетрусу:</vt:lpstr>
      <vt:lpstr>Коли вимкнули електропостачання :</vt:lpstr>
      <vt:lpstr>Заходи безпеки під час користування резервними джерелами електропостачання (зарядні станції, повербанки тощо):</vt:lpstr>
      <vt:lpstr>Рішення педагогічної ради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Пріоритети безпечного сучасного освітнього середовища</dc:title>
  <dc:creator>User</dc:creator>
  <cp:lastModifiedBy>User</cp:lastModifiedBy>
  <cp:revision>5</cp:revision>
  <dcterms:created xsi:type="dcterms:W3CDTF">2024-08-19T07:02:15Z</dcterms:created>
  <dcterms:modified xsi:type="dcterms:W3CDTF">2025-02-07T09:36:48Z</dcterms:modified>
</cp:coreProperties>
</file>