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23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713" r:id="rId1"/>
  </p:sldMasterIdLst>
  <p:sldIdLst>
    <p:sldId id="256" r:id="rId2"/>
    <p:sldId id="258" r:id="rId3"/>
    <p:sldId id="262" r:id="rId4"/>
    <p:sldId id="260" r:id="rId5"/>
    <p:sldId id="269" r:id="rId6"/>
    <p:sldId id="261" r:id="rId7"/>
    <p:sldId id="263" r:id="rId8"/>
    <p:sldId id="270" r:id="rId9"/>
    <p:sldId id="265" r:id="rId10"/>
    <p:sldId id="266" r:id="rId11"/>
    <p:sldId id="267" r:id="rId12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2702054421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2505587773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1076144125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422745715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251685265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2516098276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2483260147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1059373499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2794437517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3896015450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val="348587379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3256399305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val="374604490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1069607716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894409208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13932981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rect l="0" t="0" r="r" b="b"/>
              <a:pathLst>
                <a:path w="140" h="503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rect l="0" t="0" r="r" b="b"/>
              <a:pathLst>
                <a:path w="41" h="22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rect l="0" t="0" r="r" b="b"/>
              <a:pathLst>
                <a:path w="90" h="206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rect l="0" t="0" r="r" b="b"/>
              <a:pathLst>
                <a:path w="25" h="52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rect l="0" t="0" r="r" b="b"/>
              <a:pathLst>
                <a:path w="28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rect l="0" t="0" r="r" b="b"/>
              <a:pathLst>
                <a:path w="44" h="11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5500BA9-9524-4E85-B844-9D033BDB573C}" type="slidenum">
              <a:rPr lang="ru-RU" altLang="en-US" smtClean="0"/>
              <a:t>‹#›</a:t>
            </a:fld>
            <a:endParaRPr lang="ru-RU" altLang="en-US"/>
          </a:p>
        </p:txBody>
      </p:sp>
    </p:spTree>
    <p:extLst>
      <p:ext uri="{BB962C8B-B14F-4D97-AF65-F5344CB8AC3E}">
        <p14:creationId val="2600812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ransition/>
  <p:timing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37AA747-3A7B-BE9C-E237-3AE5AF9245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164549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altLang="en-US" sz="6000" i="1" err="1">
                <a:solidFill>
                  <a:srgbClr val="339933"/>
                </a:solidFill>
              </a:rPr>
              <a:t>Поради батькам, як говорити з дітьми  про війну?</a:t>
            </a:r>
          </a:p>
        </p:txBody>
      </p:sp>
      <p:sp>
        <p:nvSpPr>
          <p:cNvPr id="5126" name="AutoShape 6" descr="Як говорити з дітьми про війну?">
            <a:extLst>
              <a:ext uri="{FF2B5EF4-FFF2-40B4-BE49-F238E27FC236}">
                <a16:creationId xmlns:a16="http://schemas.microsoft.com/office/drawing/2014/main" id="{FFC5F6FD-7542-EAAA-9A93-EFDD4E6030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AutoShape 8" descr="Як говорити з дітьми про війну?">
            <a:extLst>
              <a:ext uri="{FF2B5EF4-FFF2-40B4-BE49-F238E27FC236}">
                <a16:creationId xmlns:a16="http://schemas.microsoft.com/office/drawing/2014/main" id="{D7A4929E-38D8-9202-4342-69546B4437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AutoShape 10">
            <a:extLst>
              <a:ext uri="{FF2B5EF4-FFF2-40B4-BE49-F238E27FC236}">
                <a16:creationId xmlns:a16="http://schemas.microsoft.com/office/drawing/2014/main" id="{D7C85D96-6741-AF24-23C4-CDB0D2395F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132" name="Picture 12" descr="Дітям про війну в Україні. | Урок на 3 завдання. Виховна робота">
            <a:extLst>
              <a:ext uri="{FF2B5EF4-FFF2-40B4-BE49-F238E27FC236}">
                <a16:creationId xmlns:a16="http://schemas.microsoft.com/office/drawing/2014/main" id="{C5645C32-99A8-2BFD-CEF9-2F721B5E5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9"/>
          <a:stretch>
            <a:fillRect/>
          </a:stretch>
        </p:blipFill>
        <p:spPr bwMode="auto">
          <a:xfrm>
            <a:off x="1752600" y="4075113"/>
            <a:ext cx="5029200" cy="262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D7763D8-6C4F-42DB-F184-69D9F3718D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5100" b="1" i="1">
                <a:solidFill>
                  <a:srgbClr val="FF3300"/>
                </a:solidFill>
              </a:rPr>
              <a:t>Ваші дії</a:t>
            </a:r>
            <a:endParaRPr lang="ru-RU" altLang="en-US" sz="5100" b="1" i="1">
              <a:solidFill>
                <a:srgbClr val="FF3300"/>
              </a:solidFill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C17012D-7B29-11F9-1395-7E1852EA18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ru-RU" altLang="en-US" sz="2000" b="1"/>
              <a:t>Говорити на такі теми протягом дня, не бажано у пізній вечірній час, на ніч, і ні в якому разі не в ліжку. Якщо час вечірній, то мають бути ще обов'язково кілька справ, на які дитина переключиться після розмови (повечеряє, виконає гігієнічні процедури, почитає книжку або послухає казку);</a:t>
            </a:r>
          </a:p>
          <a:p>
            <a:pPr>
              <a:lnSpc>
                <a:spcPct val="90000"/>
              </a:lnSpc>
            </a:pPr>
            <a:r>
              <a:rPr lang="ru-RU" altLang="en-US" sz="2000" b="1">
                <a:solidFill>
                  <a:srgbClr val="33CC33"/>
                </a:solidFill>
              </a:rPr>
              <a:t>Сісти ближче і так, щоб очі дорослого були на рівні з очима дитини, взяти її за руку</a:t>
            </a:r>
            <a:r>
              <a:rPr lang="ru-RU" altLang="en-US" sz="2100" b="1">
                <a:solidFill>
                  <a:srgbClr val="33CC33"/>
                </a:solidFill>
              </a:rPr>
              <a:t>(дає більше відчуття безпеки та близькості). </a:t>
            </a:r>
          </a:p>
          <a:p>
            <a:pPr>
              <a:lnSpc>
                <a:spcPct val="90000"/>
              </a:lnSpc>
            </a:pPr>
            <a:r>
              <a:rPr lang="ru-RU" altLang="en-US" sz="2100" b="1">
                <a:solidFill>
                  <a:srgbClr val="0099FF"/>
                </a:solidFill>
              </a:rPr>
              <a:t>Сказати одне одному слова підтримки чи просто якесь вітання: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100" b="1">
                <a:solidFill>
                  <a:srgbClr val="CC0000"/>
                </a:solidFill>
              </a:rPr>
              <a:t>     «Зараз ми всі переживаємо жахливо складний досвід. Але я так рада бачити тебе. І це означає, що ми справляємося, ми сильні». 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B070581-A893-D66E-A0DF-A2205AD3D7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4675" y="838200"/>
            <a:ext cx="8001000" cy="682625"/>
          </a:xfrm>
        </p:spPr>
        <p:txBody>
          <a:bodyPr/>
          <a:lstStyle/>
          <a:p>
            <a:r>
              <a:rPr lang="uk-UA" altLang="en-US" i="1">
                <a:solidFill>
                  <a:srgbClr val="FF3300"/>
                </a:solidFill>
              </a:rPr>
              <a:t>ВАШІ ДІЇ</a:t>
            </a:r>
            <a:endParaRPr lang="ru-RU" altLang="en-US" i="1">
              <a:solidFill>
                <a:srgbClr val="FF3300"/>
              </a:solidFill>
            </a:endParaRPr>
          </a:p>
        </p:txBody>
      </p:sp>
      <p:pic>
        <p:nvPicPr>
          <p:cNvPr id="31748" name="Picture 4" descr="Як говорити з дітьми про війну?">
            <a:extLst>
              <a:ext uri="{FF2B5EF4-FFF2-40B4-BE49-F238E27FC236}">
                <a16:creationId xmlns:a16="http://schemas.microsoft.com/office/drawing/2014/main" id="{55C7C8F5-562C-3A64-C2A5-B9F1168A6A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30"/>
          <a:stretch>
            <a:fillRect/>
          </a:stretch>
        </p:blipFill>
        <p:spPr>
          <a:xfrm>
            <a:off x="3570288" y="762000"/>
            <a:ext cx="5573712" cy="586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9" name="Rectangle 5">
            <a:extLst>
              <a:ext uri="{FF2B5EF4-FFF2-40B4-BE49-F238E27FC236}">
                <a16:creationId xmlns:a16="http://schemas.microsoft.com/office/drawing/2014/main" id="{52ADF89F-E6CD-0647-A53E-F687CAE70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33500"/>
            <a:ext cx="6324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uk-UA" altLang="en-US" sz="1600"/>
          </a:p>
          <a:p>
            <a:r>
              <a:rPr lang="uk-UA" altLang="en-US" sz="2800" b="1">
                <a:solidFill>
                  <a:srgbClr val="3333FF"/>
                </a:solidFill>
              </a:rPr>
              <a:t>Доєднатись до почуттів дитини: </a:t>
            </a:r>
          </a:p>
          <a:p>
            <a:pPr>
              <a:buFont typeface="Wingdings" panose="05000000000000000000" pitchFamily="2" charset="2"/>
              <a:buNone/>
            </a:pPr>
            <a:r>
              <a:rPr lang="uk-UA" altLang="en-US" sz="2800" b="1">
                <a:solidFill>
                  <a:srgbClr val="3333FF"/>
                </a:solidFill>
              </a:rPr>
              <a:t>-Я теж переживаю за це. </a:t>
            </a:r>
          </a:p>
          <a:p>
            <a:pPr>
              <a:buFont typeface="Wingdings" panose="05000000000000000000" pitchFamily="2" charset="2"/>
              <a:buNone/>
            </a:pPr>
            <a:r>
              <a:rPr lang="uk-UA" altLang="en-US" sz="2800" b="1">
                <a:solidFill>
                  <a:srgbClr val="3333FF"/>
                </a:solidFill>
              </a:rPr>
              <a:t>-Мені теж боляче. </a:t>
            </a:r>
          </a:p>
          <a:p>
            <a:pPr>
              <a:buFont typeface="Wingdings" panose="05000000000000000000" pitchFamily="2" charset="2"/>
              <a:buNone/>
            </a:pPr>
            <a:r>
              <a:rPr lang="uk-UA" altLang="en-US" sz="2800" b="1">
                <a:solidFill>
                  <a:srgbClr val="3333FF"/>
                </a:solidFill>
              </a:rPr>
              <a:t>-Твої емоції мені зрозумілі, </a:t>
            </a:r>
          </a:p>
          <a:p>
            <a:pPr>
              <a:buFont typeface="Wingdings" panose="05000000000000000000" pitchFamily="2" charset="2"/>
              <a:buNone/>
            </a:pPr>
            <a:r>
              <a:rPr lang="uk-UA" altLang="en-US" sz="2800" b="1">
                <a:solidFill>
                  <a:srgbClr val="3333FF"/>
                </a:solidFill>
              </a:rPr>
              <a:t>я теж долучаюся до них.</a:t>
            </a:r>
          </a:p>
          <a:p>
            <a:r>
              <a:rPr lang="uk-UA" altLang="en-US" sz="2800" b="1">
                <a:solidFill>
                  <a:srgbClr val="006600"/>
                </a:solidFill>
              </a:rPr>
              <a:t>З дозволу бійняти дитину, погладити між лопатками -“Зона спокою”(не чіпаємо голову, шию, вуха)</a:t>
            </a:r>
          </a:p>
          <a:p>
            <a:pPr>
              <a:buFont typeface="Wingdings" panose="05000000000000000000" pitchFamily="2" charset="2"/>
              <a:buNone/>
            </a:pPr>
            <a:endParaRPr lang="uk-UA" altLang="en-US" sz="2800" b="1">
              <a:solidFill>
                <a:srgbClr val="9933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uk-UA" altLang="en-US" sz="2400" b="1">
              <a:solidFill>
                <a:srgbClr val="9933FF"/>
              </a:solidFill>
            </a:endParaRPr>
          </a:p>
          <a:p>
            <a:endParaRPr lang="ru-RU" altLang="en-US" sz="16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99CF2F1-D0B3-CA43-6DE6-8F85785E73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657225"/>
          </a:xfrm>
        </p:spPr>
        <p:txBody>
          <a:bodyPr/>
          <a:lstStyle/>
          <a:p>
            <a:r>
              <a:rPr lang="uk-UA" altLang="en-US" sz="3400" b="1">
                <a:solidFill>
                  <a:srgbClr val="33CC33"/>
                </a:solidFill>
              </a:rPr>
              <a:t>Створити відчуття безпеки</a:t>
            </a:r>
            <a:endParaRPr lang="ru-RU" altLang="en-US" sz="340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90B4F45-050C-4A17-8328-E399E85D2A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229600" cy="39973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altLang="en-US" sz="1800" b="1">
                <a:solidFill>
                  <a:srgbClr val="FF00FF"/>
                </a:solidFill>
              </a:rPr>
              <a:t>Перегляньте разом з дитиною різні фото, малюнки в інтернеті попросіть вибрати те зображення, яке асоціюється у неї з безпечним простором, там, де їй було б добре. Поставте його на заставку комп'ютера, телефона, роздрукуйте та прикріпіть на холодильник.</a:t>
            </a:r>
          </a:p>
          <a:p>
            <a:pPr>
              <a:lnSpc>
                <a:spcPct val="80000"/>
              </a:lnSpc>
            </a:pPr>
            <a:r>
              <a:rPr lang="ru-RU" altLang="en-US" sz="1800" b="1">
                <a:solidFill>
                  <a:srgbClr val="3333FF"/>
                </a:solidFill>
              </a:rPr>
              <a:t>Можна намалювати місце, де дитині буде затишно та спокійно.</a:t>
            </a:r>
          </a:p>
          <a:p>
            <a:pPr>
              <a:lnSpc>
                <a:spcPct val="80000"/>
              </a:lnSpc>
            </a:pPr>
            <a:r>
              <a:rPr lang="ru-RU" altLang="en-US" sz="1800" b="1">
                <a:solidFill>
                  <a:srgbClr val="3333FF"/>
                </a:solidFill>
              </a:rPr>
              <a:t>Підберіть разом з дитиною музику, яка асоціюється у неї зі спокоєм та безпекою та слухайте її.</a:t>
            </a:r>
          </a:p>
          <a:p>
            <a:pPr>
              <a:lnSpc>
                <a:spcPct val="80000"/>
              </a:lnSpc>
            </a:pPr>
            <a:r>
              <a:rPr lang="ru-RU" altLang="en-US" sz="1800" b="1">
                <a:solidFill>
                  <a:srgbClr val="FF3300"/>
                </a:solidFill>
              </a:rPr>
              <a:t>Попросіть обрати колір який асоціюється із безпекою та нехай замалює повністю лист А4. Залиште на видному місці.</a:t>
            </a:r>
          </a:p>
          <a:p>
            <a:pPr>
              <a:lnSpc>
                <a:spcPct val="80000"/>
              </a:lnSpc>
            </a:pPr>
            <a:r>
              <a:rPr lang="uk-UA" altLang="en-US" sz="1800" b="1">
                <a:solidFill>
                  <a:srgbClr val="006600"/>
                </a:solidFill>
              </a:rPr>
              <a:t>Придумайте для дітей ритуали: початок уроку зі стукання долонями по столах, створення із олівців свого безпечного простору або малювання коло.</a:t>
            </a:r>
            <a:r>
              <a:rPr lang="uk-UA" altLang="en-US" sz="1800" b="1"/>
              <a:t> </a:t>
            </a:r>
            <a:endParaRPr lang="ru-RU" altLang="en-US" sz="1800" b="1"/>
          </a:p>
          <a:p>
            <a:pPr>
              <a:lnSpc>
                <a:spcPct val="80000"/>
              </a:lnSpc>
            </a:pPr>
            <a:r>
              <a:rPr lang="ru-RU" altLang="en-US" sz="1800" b="1"/>
              <a:t>Розповідати родинні історії про те, як бабуся з дідусем жили у роки війни, як вони справлялися з тяжкими випробуваннями, роздивитись родинні фото. Звернення до сили роду додає впевненості, відчуття захищеності, розуміння циклічності і невпинності життя.</a:t>
            </a:r>
          </a:p>
          <a:p>
            <a:pPr>
              <a:lnSpc>
                <a:spcPct val="80000"/>
              </a:lnSpc>
            </a:pPr>
            <a:endParaRPr lang="ru-RU" altLang="en-US" sz="1800" b="1"/>
          </a:p>
          <a:p>
            <a:pPr>
              <a:lnSpc>
                <a:spcPct val="80000"/>
              </a:lnSpc>
            </a:pPr>
            <a:endParaRPr lang="ru-RU" altLang="en-US" sz="1600" b="1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87815F2-8342-1E26-FB67-3F6140147F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b="1" i="1">
                <a:solidFill>
                  <a:srgbClr val="FF0000"/>
                </a:solidFill>
              </a:rPr>
              <a:t>ВАШІ ДІЇ</a:t>
            </a:r>
            <a:endParaRPr lang="ru-RU" altLang="en-US" b="1" i="1">
              <a:solidFill>
                <a:srgbClr val="FF0000"/>
              </a:solidFill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BAD4ED3-1969-1A38-A355-D6B7B31BFC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ru-RU" altLang="en-US" sz="1800" b="1">
                <a:solidFill>
                  <a:srgbClr val="FF0000"/>
                </a:solidFill>
              </a:rPr>
              <a:t>Домовитись з дитиною про правила безпеки, порядок дій у різних ситуаціях військових дій, і обов'язково дати певну зону відповідальності, наприклад, слідкувати, щоб телефон завжди був заряджений, щоб у дитини на одязі, в рюкзаку були дані про неї: прізвище, ім'я, місце проживання, телефон близьких тощо. Так дитина буде відчувати свою причетність до захисту сім'ї, відчувати свою важливість і силу.</a:t>
            </a:r>
          </a:p>
          <a:p>
            <a:pPr>
              <a:lnSpc>
                <a:spcPct val="80000"/>
              </a:lnSpc>
            </a:pPr>
            <a:endParaRPr lang="ru-RU" altLang="en-US" sz="1800" b="1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en-US" sz="1900" b="1">
                <a:solidFill>
                  <a:srgbClr val="00CC00"/>
                </a:solidFill>
              </a:rPr>
              <a:t>Попрохати дитину поділитися тим, що їй допомагає вистояти й справитися, поділитися зі своїм досвідом. </a:t>
            </a:r>
          </a:p>
          <a:p>
            <a:pPr>
              <a:lnSpc>
                <a:spcPct val="80000"/>
              </a:lnSpc>
            </a:pPr>
            <a:endParaRPr lang="ru-RU" altLang="en-US" sz="1800" b="1">
              <a:solidFill>
                <a:srgbClr val="00CC00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en-US" sz="1800" b="1">
                <a:solidFill>
                  <a:srgbClr val="9933FF"/>
                </a:solidFill>
              </a:rPr>
              <a:t>В кінці обов'язково подякувати дитині за розмову, її довіру, похвалити за хоробрість: «Я бачу, що тобі важко. Я бачу ти плачеш. Але ти великий молодень. Дякую тобі за твою хоробрість, за те, що знайшов сили в собі аби поговорити.».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00C3D02-9D95-B74B-592A-B6A389B445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200" b="1" i="1">
                <a:solidFill>
                  <a:srgbClr val="FF0066"/>
                </a:solidFill>
              </a:rPr>
              <a:t>Не варто:</a:t>
            </a:r>
            <a:endParaRPr lang="ru-RU" altLang="en-US" sz="4200" b="1" i="1">
              <a:solidFill>
                <a:srgbClr val="FF0066"/>
              </a:solidFill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610097E-13BD-FF57-79BF-ADEE16DA00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ru-RU" altLang="en-US" sz="2400" b="1">
                <a:solidFill>
                  <a:srgbClr val="33CC33"/>
                </a:solidFill>
              </a:rPr>
              <a:t>відмовчуватись і давати короткі, різки відповіді («Припини плакати», «Потім поговоримо», «Заспокойся»);</a:t>
            </a:r>
            <a:br>
              <a:rPr lang="ru-RU" altLang="en-US" sz="2400" b="1">
                <a:solidFill>
                  <a:srgbClr val="33CC33"/>
                </a:solidFill>
              </a:rPr>
            </a:br>
            <a:br>
              <a:rPr lang="ru-RU" altLang="en-US" sz="2400"/>
            </a:br>
            <a:endParaRPr lang="ru-RU" altLang="en-US" sz="2400"/>
          </a:p>
          <a:p>
            <a:pPr>
              <a:lnSpc>
                <a:spcPct val="80000"/>
              </a:lnSpc>
            </a:pPr>
            <a:r>
              <a:rPr lang="ru-RU" altLang="en-US" sz="2400" b="1">
                <a:solidFill>
                  <a:srgbClr val="660066"/>
                </a:solidFill>
              </a:rPr>
              <a:t>робити вигляд, що нічого не відбувається;</a:t>
            </a:r>
            <a:br>
              <a:rPr lang="ru-RU" altLang="en-US" sz="2400" b="1">
                <a:solidFill>
                  <a:srgbClr val="660066"/>
                </a:solidFill>
              </a:rPr>
            </a:br>
            <a:br>
              <a:rPr lang="ru-RU" altLang="en-US" sz="2400"/>
            </a:br>
            <a:endParaRPr lang="ru-RU" altLang="en-US" sz="2400"/>
          </a:p>
          <a:p>
            <a:pPr>
              <a:lnSpc>
                <a:spcPct val="80000"/>
              </a:lnSpc>
            </a:pPr>
            <a:r>
              <a:rPr lang="ru-RU" altLang="en-US" sz="2400" b="1">
                <a:solidFill>
                  <a:srgbClr val="FF3300"/>
                </a:solidFill>
              </a:rPr>
              <a:t>підмінювати причини подій (наприклад, сказавши, що поїхали у відпустку, а насправді – евакуювались);</a:t>
            </a:r>
            <a:br>
              <a:rPr lang="ru-RU" altLang="en-US" sz="2400" b="1">
                <a:solidFill>
                  <a:srgbClr val="FF3300"/>
                </a:solidFill>
              </a:rPr>
            </a:br>
            <a:br>
              <a:rPr lang="ru-RU" altLang="en-US" sz="2400"/>
            </a:br>
            <a:endParaRPr lang="ru-RU" altLang="en-US" sz="2400"/>
          </a:p>
          <a:p>
            <a:pPr>
              <a:lnSpc>
                <a:spcPct val="80000"/>
              </a:lnSpc>
            </a:pPr>
            <a:r>
              <a:rPr lang="ru-RU" altLang="en-US" sz="2400"/>
              <a:t>давати несправдні обіцянки (типу «Все буде добре»).</a:t>
            </a:r>
          </a:p>
          <a:p>
            <a:pPr>
              <a:lnSpc>
                <a:spcPct val="80000"/>
              </a:lnSpc>
            </a:pPr>
            <a:endParaRPr lang="ru-RU" altLang="en-US" sz="2400"/>
          </a:p>
        </p:txBody>
      </p:sp>
      <p:sp>
        <p:nvSpPr>
          <p:cNvPr id="23557" name="AutoShape 5">
            <a:extLst>
              <a:ext uri="{FF2B5EF4-FFF2-40B4-BE49-F238E27FC236}">
                <a16:creationId xmlns:a16="http://schemas.microsoft.com/office/drawing/2014/main" id="{00747F76-7B69-C657-D4C6-956CC291F9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AutoShape 7">
            <a:extLst>
              <a:ext uri="{FF2B5EF4-FFF2-40B4-BE49-F238E27FC236}">
                <a16:creationId xmlns:a16="http://schemas.microsoft.com/office/drawing/2014/main" id="{64C63AE0-D1A0-202E-773F-1C98F56BC1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AutoShape 9">
            <a:extLst>
              <a:ext uri="{FF2B5EF4-FFF2-40B4-BE49-F238E27FC236}">
                <a16:creationId xmlns:a16="http://schemas.microsoft.com/office/drawing/2014/main" id="{78136610-645A-A53C-9796-D2791FDFB4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AutoShape 11">
            <a:extLst>
              <a:ext uri="{FF2B5EF4-FFF2-40B4-BE49-F238E27FC236}">
                <a16:creationId xmlns:a16="http://schemas.microsoft.com/office/drawing/2014/main" id="{E3A7BA3F-7892-48D6-3144-01603A5F34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2EF9C77C-C4CF-E80F-861B-D474CE4678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>
                <a:solidFill>
                  <a:srgbClr val="FF0000"/>
                </a:solidFill>
              </a:rPr>
              <a:t>ЧОМУ ТИ ПЛАЧЕШ?</a:t>
            </a:r>
            <a:r>
              <a:rPr lang="ru-RU" altLang="en-US"/>
              <a:t> 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E50FDEC-66E9-2826-F74C-B90DA85245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altLang="en-US" sz="2100"/>
              <a:t>«Я плачу, бо сумую» (через те, що ми скоро маємо переїхати, бо декому з вояків зараз боляче);</a:t>
            </a:r>
            <a:br>
              <a:rPr lang="ru-RU" altLang="en-US" sz="2100"/>
            </a:br>
            <a:br>
              <a:rPr lang="ru-RU" altLang="en-US" sz="2100"/>
            </a:br>
            <a:endParaRPr lang="ru-RU" altLang="en-US" sz="2100"/>
          </a:p>
          <a:p>
            <a:pPr>
              <a:lnSpc>
                <a:spcPct val="80000"/>
              </a:lnSpc>
            </a:pPr>
            <a:r>
              <a:rPr lang="ru-RU" altLang="en-US" sz="2100"/>
              <a:t>«Я нервуюсь, бо мені страшно за нас усіх»;</a:t>
            </a:r>
            <a:br>
              <a:rPr lang="ru-RU" altLang="en-US" sz="2100"/>
            </a:br>
            <a:br>
              <a:rPr lang="ru-RU" altLang="en-US" sz="2100"/>
            </a:br>
            <a:endParaRPr lang="ru-RU" altLang="en-US" sz="2100"/>
          </a:p>
          <a:p>
            <a:pPr>
              <a:lnSpc>
                <a:spcPct val="80000"/>
              </a:lnSpc>
            </a:pPr>
            <a:r>
              <a:rPr lang="ru-RU" altLang="en-US" sz="2100"/>
              <a:t>«Я ігнорую твої прохання побігати разом, бо я дуже втомлена, але це мине і у мене знову будуть сили, щоб наздогнати тебе»;</a:t>
            </a:r>
            <a:br>
              <a:rPr lang="ru-RU" altLang="en-US" sz="2100"/>
            </a:br>
            <a:br>
              <a:rPr lang="ru-RU" altLang="en-US" sz="2100"/>
            </a:br>
            <a:endParaRPr lang="ru-RU" altLang="en-US" sz="2100"/>
          </a:p>
          <a:p>
            <a:pPr>
              <a:lnSpc>
                <a:spcPct val="80000"/>
              </a:lnSpc>
            </a:pPr>
            <a:r>
              <a:rPr lang="ru-RU" altLang="en-US" sz="2100"/>
              <a:t>«Я дуже хвилююсь, що в нас можуть закінчитися їжа і тому замість … (чогось запланованого чи звичного), ми купили більше продуктів» тощо.</a:t>
            </a:r>
          </a:p>
          <a:p>
            <a:pPr>
              <a:lnSpc>
                <a:spcPct val="80000"/>
              </a:lnSpc>
            </a:pPr>
            <a:endParaRPr lang="ru-RU" altLang="en-US" sz="2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74FC306E-EC10-51C0-B588-0C876EAAC4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>
                <a:solidFill>
                  <a:srgbClr val="FF0000"/>
                </a:solidFill>
              </a:rPr>
              <a:t>Коли закінчиться війна?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FEA0721-2FCB-CF6E-2F4E-454A1B57CA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ru-RU" altLang="en-US" sz="2400" b="1"/>
              <a:t>«Війна безумовно закінчиться. Поки що складно сказати, коли саме. Зараз наша величезна сильна армія трощить ворога та перемагає його»;</a:t>
            </a:r>
          </a:p>
          <a:p>
            <a:pPr>
              <a:lnSpc>
                <a:spcPct val="90000"/>
              </a:lnSpc>
            </a:pPr>
            <a:r>
              <a:rPr lang="ru-RU" altLang="en-US" sz="2400" b="1">
                <a:solidFill>
                  <a:srgbClr val="0099FF"/>
                </a:solidFill>
              </a:rPr>
              <a:t>«Спеціальні групи оборони територій охороняють кожен район, щоб вороги не змогли проникнути непоміченими»;</a:t>
            </a:r>
          </a:p>
          <a:p>
            <a:pPr>
              <a:lnSpc>
                <a:spcPct val="90000"/>
              </a:lnSpc>
            </a:pPr>
            <a:r>
              <a:rPr lang="ru-RU" altLang="en-US" sz="2400" b="1">
                <a:solidFill>
                  <a:srgbClr val="9933FF"/>
                </a:solidFill>
              </a:rPr>
              <a:t>«Наше завдання в цей час-вижити та зберегти любов в серці та розум в голові. Ми всі будемо дуже потрібні після  перемоги, а наразі ми потрібні одне одному. Це те, на що ми можемо вплинути нашими маленькими кроками»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EA15AD32-FDC2-80DD-697A-A100F0684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>
                <a:solidFill>
                  <a:srgbClr val="FF0000"/>
                </a:solidFill>
              </a:rPr>
              <a:t>Чому люди помирають?</a:t>
            </a:r>
            <a:r>
              <a:rPr lang="ru-RU" altLang="en-US"/>
              <a:t> 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8536B92-B066-6EF6-FBFE-896F8A7093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en-US"/>
              <a:t>«Солдати помирають, бо їх поранив ворог. Люди воюють, аби захистити свою країну. На нас напали, бо хочуть захопити нашу землю» </a:t>
            </a:r>
          </a:p>
          <a:p>
            <a:pPr>
              <a:buFont typeface="Wingdings" panose="05000000000000000000" pitchFamily="2" charset="2"/>
              <a:buNone/>
            </a:pPr>
            <a:endParaRPr lang="ru-RU" altLang="en-US"/>
          </a:p>
          <a:p>
            <a:r>
              <a:rPr lang="ru-RU" altLang="en-US"/>
              <a:t>«Ти тут у безпеці, і я у безпеці, ми будемо жити довго. Ми знаємо, що робити, щоб подбати про себе». </a:t>
            </a:r>
          </a:p>
          <a:p>
            <a:endParaRPr lang="ru-RU" altLang="en-US"/>
          </a:p>
        </p:txBody>
      </p:sp>
      <p:sp>
        <p:nvSpPr>
          <p:cNvPr id="35845" name="AutoShape 5">
            <a:extLst>
              <a:ext uri="{FF2B5EF4-FFF2-40B4-BE49-F238E27FC236}">
                <a16:creationId xmlns:a16="http://schemas.microsoft.com/office/drawing/2014/main" id="{3D9A3A0B-127E-E576-47FB-1FBB3969D4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7" name="AutoShape 7">
            <a:extLst>
              <a:ext uri="{FF2B5EF4-FFF2-40B4-BE49-F238E27FC236}">
                <a16:creationId xmlns:a16="http://schemas.microsoft.com/office/drawing/2014/main" id="{AC13FFE6-B7DC-2CEB-1175-69411A23C3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AutoShape 9">
            <a:extLst>
              <a:ext uri="{FF2B5EF4-FFF2-40B4-BE49-F238E27FC236}">
                <a16:creationId xmlns:a16="http://schemas.microsoft.com/office/drawing/2014/main" id="{0C3DF1F5-39E5-5F58-E69B-B712228F59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1" name="AutoShape 11">
            <a:extLst>
              <a:ext uri="{FF2B5EF4-FFF2-40B4-BE49-F238E27FC236}">
                <a16:creationId xmlns:a16="http://schemas.microsoft.com/office/drawing/2014/main" id="{EBB72EB0-32A2-3D20-0808-91A38EFA62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8B153F7-A499-1994-F9AC-13691C4EF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01000" cy="1216025"/>
          </a:xfrm>
        </p:spPr>
        <p:txBody>
          <a:bodyPr/>
          <a:lstStyle/>
          <a:p>
            <a:r>
              <a:rPr lang="ru-RU" altLang="en-US" sz="3400" b="1">
                <a:solidFill>
                  <a:srgbClr val="FF0000"/>
                </a:solidFill>
              </a:rPr>
              <a:t>Мій тато теж загине?</a:t>
            </a:r>
            <a:r>
              <a:rPr lang="ru-RU" altLang="en-US" sz="3400">
                <a:solidFill>
                  <a:srgbClr val="FF0000"/>
                </a:solidFill>
              </a:rPr>
              <a:t>  </a:t>
            </a:r>
            <a:r>
              <a:rPr lang="ru-RU" altLang="en-US" sz="3400" b="1">
                <a:solidFill>
                  <a:srgbClr val="FF0000"/>
                </a:solidFill>
              </a:rPr>
              <a:t>Я можу померти?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3388CF7-D660-E124-1A42-FDDA0FB2C6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ru-RU" altLang="en-US" sz="1900" b="1"/>
              <a:t>«Ти хвилюєшся, адже тато зараз допомагає відвойовувати країну, так? Ми всі хвилюємося. Але він не сам. Поруч із ним багато чоловіків та жінок, чия робота – захищати один одного. Ми сподіваємося, що він скоро повернеться. Але зараз має справи»;</a:t>
            </a:r>
          </a:p>
          <a:p>
            <a:pPr>
              <a:lnSpc>
                <a:spcPct val="80000"/>
              </a:lnSpc>
            </a:pPr>
            <a:endParaRPr lang="ru-RU" altLang="en-US" sz="1900" b="1"/>
          </a:p>
          <a:p>
            <a:pPr>
              <a:lnSpc>
                <a:spcPct val="80000"/>
              </a:lnSpc>
            </a:pPr>
            <a:r>
              <a:rPr lang="ru-RU" altLang="en-US" sz="1900" b="1"/>
              <a:t>«Ти тут у безпец</a:t>
            </a:r>
            <a:r>
              <a:rPr lang="uk-UA" altLang="en-US" sz="1900" b="1"/>
              <a:t>і, і я у безпеці. Ми будемо жити довго. Ми знаємо що робити, щоб подбати про себе. Я все контролюю, я велика як скеля мама. І ти в безпеці</a:t>
            </a:r>
            <a:r>
              <a:rPr lang="ru-RU" altLang="en-US" sz="1900" b="1"/>
              <a:t>»;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en-US" sz="1900" b="1"/>
          </a:p>
          <a:p>
            <a:pPr>
              <a:lnSpc>
                <a:spcPct val="80000"/>
              </a:lnSpc>
            </a:pPr>
            <a:r>
              <a:rPr lang="ru-RU" altLang="en-US" sz="1900" b="1"/>
              <a:t>Розповідати родинні історії про те, як бабуся з дідусем жили у роки війни, як вони справлялися з тяжкими випробуваннями, роздивитись родинні фото. Звернення до сили роду додає впевненості, відчуття захищеності, розуміння циклічності і невпинності життя.</a:t>
            </a:r>
          </a:p>
          <a:p>
            <a:pPr>
              <a:lnSpc>
                <a:spcPct val="80000"/>
              </a:lnSpc>
            </a:pPr>
            <a:endParaRPr lang="ru-RU" altLang="en-US" sz="1900" b="1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0AF80F3-74FF-22A9-9BAD-16FE189BA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400" b="1">
                <a:solidFill>
                  <a:srgbClr val="FF0000"/>
                </a:solidFill>
              </a:rPr>
              <a:t>Навіщо нам їхати з дому? Що буде з нашим домом?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A6CAC15-7F52-8649-08EE-B75C3CC239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en-US"/>
              <a:t>«Ми їдемо, аби опинитися далеко-далеко від небезпеки. Подорож може бути нелегкою. Зрештою ми повернемося. Або у нас буде новий дім, більший та кращий»;</a:t>
            </a:r>
          </a:p>
          <a:p>
            <a:r>
              <a:rPr lang="ru-RU" altLang="en-US"/>
              <a:t>«Ми всі віримо, що наш будинок уціліє. Ми попросили друзів, які залишились приглянути за нашим будинком».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25"/>
  <p:tag name="AS_OS" val="Microsoft Windows NT 10.0.20348.0"/>
  <p:tag name="AS_RELEASE_DATE" val="2023.12.14"/>
  <p:tag name="AS_TITLE" val="Aspose.Slides for .NET6"/>
  <p:tag name="AS_VERSION" val="23.12"/>
</p:tagLst>
</file>

<file path=ppt/theme/theme1.xml><?xml version="1.0" encoding="utf-8"?>
<a:theme xmlns:r="http://schemas.openxmlformats.org/officeDocument/2006/relationships"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Century Gothic" panose="020b0502020202020204"/>
        <a:cs typeface="Arial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Century Gothic" panose="020b0502020202020204"/>
        <a:cs typeface="Arial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Wisp</Template>
  <Company/>
  <PresentationFormat>On-screen Show (4:3)</PresentationFormat>
  <Paragraphs>48</Paragraphs>
  <Slides>11</Slides>
  <Notes>0</Notes>
  <TotalTime>341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7">
      <vt:lpstr>Arial</vt:lpstr>
      <vt:lpstr>Century Gothic</vt:lpstr>
      <vt:lpstr>Wingdings 3</vt:lpstr>
      <vt:lpstr>Wingdings</vt:lpstr>
      <vt:lpstr>Verdana</vt:lpstr>
      <vt:lpstr>Легкий дым</vt:lpstr>
      <vt:lpstr>Поради батькам, як говорити з дітьми  про війну?</vt:lpstr>
      <vt:lpstr>Ваші дії</vt:lpstr>
      <vt:lpstr>ВАШІ ДІЇ</vt:lpstr>
      <vt:lpstr>Створити відчуття безпеки</vt:lpstr>
      <vt:lpstr>ВАШІ ДІЇ</vt:lpstr>
      <vt:lpstr>Не варто:</vt:lpstr>
      <vt:lpstr>ЧОМУ ТИ ПЛАЧЕШ? </vt:lpstr>
      <vt:lpstr>Коли закінчиться війна?</vt:lpstr>
      <vt:lpstr>Чому люди помирають? </vt:lpstr>
      <vt:lpstr>Мій тато теж загине?  Я можу померти?</vt:lpstr>
      <vt:lpstr>Навіщо нам їхати з дому? Що буде з нашим домом?</vt:lpstr>
    </vt:vector>
  </TitlesOfParts>
  <LinksUpToDate>0</LinksUpToDate>
  <SharedDoc>0</SharedDoc>
  <HyperlinksChanged>0</HyperlinksChanged>
  <Application>Aspose.Slides for .NET</Application>
  <AppVersion>23.1200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1</dc:creator>
  <cp:lastModifiedBy>Пользователь</cp:lastModifiedBy>
  <cp:revision>22</cp:revision>
  <cp:lastPrinted>1601-01-01T00:00:00.000</cp:lastPrinted>
  <dcterms:created xsi:type="dcterms:W3CDTF">2023-01-27T14:13:05Z</dcterms:created>
  <dcterms:modified xsi:type="dcterms:W3CDTF">2024-01-30T16:12:54Z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Version">
    <vt:i4>1</vt:i4>
  </property>
</Properties>
</file>