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3.12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notesMasterIdLst>
    <p:notesMasterId r:id="rId2"/>
  </p:notesMasterIdLst>
  <p:sldIdLst>
    <p:sldId id="258" r:id="rId3"/>
    <p:sldId id="256" r:id="rId4"/>
    <p:sldId id="292" r:id="rId5"/>
    <p:sldId id="291" r:id="rId6"/>
    <p:sldId id="294" r:id="rId7"/>
    <p:sldId id="315" r:id="rId8"/>
    <p:sldId id="314" r:id="rId9"/>
    <p:sldId id="289" r:id="rId10"/>
    <p:sldId id="288" r:id="rId11"/>
    <p:sldId id="287" r:id="rId12"/>
    <p:sldId id="305" r:id="rId13"/>
    <p:sldId id="306" r:id="rId14"/>
    <p:sldId id="300" r:id="rId15"/>
    <p:sldId id="303" r:id="rId16"/>
    <p:sldId id="304" r:id="rId17"/>
    <p:sldId id="302" r:id="rId18"/>
    <p:sldId id="331" r:id="rId19"/>
    <p:sldId id="330" r:id="rId20"/>
    <p:sldId id="321" r:id="rId21"/>
    <p:sldId id="317" r:id="rId22"/>
    <p:sldId id="324" r:id="rId23"/>
    <p:sldId id="323" r:id="rId24"/>
    <p:sldId id="320" r:id="rId25"/>
    <p:sldId id="322" r:id="rId26"/>
    <p:sldId id="316" r:id="rId27"/>
    <p:sldId id="318" r:id="rId28"/>
    <p:sldId id="309" r:id="rId29"/>
    <p:sldId id="310" r:id="rId30"/>
    <p:sldId id="333" r:id="rId31"/>
    <p:sldId id="332" r:id="rId32"/>
    <p:sldId id="336" r:id="rId33"/>
    <p:sldId id="335" r:id="rId34"/>
    <p:sldId id="334" r:id="rId35"/>
    <p:sldId id="337" r:id="rId36"/>
    <p:sldId id="338" r:id="rId37"/>
    <p:sldId id="312" r:id="rId38"/>
  </p:sldIdLst>
  <p:sldSz cx="9144000" cy="6858000" type="screen4x3"/>
  <p:notesSz cx="6858000" cy="9144000"/>
  <p:custDataLst>
    <p:tags r:id="rId3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735" autoAdjust="0"/>
    <p:restoredTop sz="94660"/>
  </p:normalViewPr>
  <p:slideViewPr>
    <p:cSldViewPr>
      <p:cViewPr>
        <p:scale>
          <a:sx n="71" d="100"/>
          <a:sy n="71" d="100"/>
        </p:scale>
        <p:origin x="-1266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3736200" cy="7373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slide" Target="slides/slide26.xml" /><Relationship Id="rId29" Type="http://schemas.openxmlformats.org/officeDocument/2006/relationships/slide" Target="slides/slide27.xml" /><Relationship Id="rId3" Type="http://schemas.openxmlformats.org/officeDocument/2006/relationships/slide" Target="slides/slide1.xml" /><Relationship Id="rId30" Type="http://schemas.openxmlformats.org/officeDocument/2006/relationships/slide" Target="slides/slide28.xml" /><Relationship Id="rId31" Type="http://schemas.openxmlformats.org/officeDocument/2006/relationships/slide" Target="slides/slide29.xml" /><Relationship Id="rId32" Type="http://schemas.openxmlformats.org/officeDocument/2006/relationships/slide" Target="slides/slide30.xml" /><Relationship Id="rId33" Type="http://schemas.openxmlformats.org/officeDocument/2006/relationships/slide" Target="slides/slide31.xml" /><Relationship Id="rId34" Type="http://schemas.openxmlformats.org/officeDocument/2006/relationships/slide" Target="slides/slide32.xml" /><Relationship Id="rId35" Type="http://schemas.openxmlformats.org/officeDocument/2006/relationships/slide" Target="slides/slide33.xml" /><Relationship Id="rId36" Type="http://schemas.openxmlformats.org/officeDocument/2006/relationships/slide" Target="slides/slide34.xml" /><Relationship Id="rId37" Type="http://schemas.openxmlformats.org/officeDocument/2006/relationships/slide" Target="slides/slide35.xml" /><Relationship Id="rId38" Type="http://schemas.openxmlformats.org/officeDocument/2006/relationships/slide" Target="slides/slide36.xml" /><Relationship Id="rId39" Type="http://schemas.openxmlformats.org/officeDocument/2006/relationships/tags" Target="tags/tag1.xml" /><Relationship Id="rId4" Type="http://schemas.openxmlformats.org/officeDocument/2006/relationships/slide" Target="slides/slide2.xml" /><Relationship Id="rId40" Type="http://schemas.openxmlformats.org/officeDocument/2006/relationships/presProps" Target="presProps.xml" /><Relationship Id="rId41" Type="http://schemas.openxmlformats.org/officeDocument/2006/relationships/viewProps" Target="viewProps.xml" /><Relationship Id="rId42" Type="http://schemas.openxmlformats.org/officeDocument/2006/relationships/theme" Target="theme/theme1.xml" /><Relationship Id="rId43" Type="http://schemas.openxmlformats.org/officeDocument/2006/relationships/tableStyles" Target="tableStyles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charts/_rels/chart1.xml.rels>&#65279;<?xml version="1.0" encoding="utf-8" standalone="yes"?><Relationships xmlns="http://schemas.openxmlformats.org/package/2006/relationships"><Relationship Id="rId1" Type="http://schemas.openxmlformats.org/officeDocument/2006/relationships/oleObject" Target="file:///E:\&#1053;&#1054;&#1052;&#1045;&#1053;&#1050;&#1051;&#1040;&#1058;&#1059;&#1056;&#1040;%202013\01-04%20&#1053;&#1040;&#1050;&#1040;&#1047;&#1048;%20&#1047;%20&#1042;&#1048;&#1061;&#1054;&#1042;&#1053;&#1054;&#1031;%20&#1056;&#1054;&#1041;&#1054;&#1058;&#1048;\&#1053;&#1040;&#1050;&#1040;&#1047;&#1048;%2023-24\6.%20&#1089;&#1110;&#1095;&#1077;&#1085;&#1100;\&#1055;&#1110;&#1076;&#1089;&#1091;&#1084;&#1082;&#1086;&#1074;&#1110;%20&#1076;&#1086;&#1074;&#1110;&#1076;&#1082;&#1080;%20&#1110;%20&#1085;&#1072;&#1082;&#1072;&#1079;&#1080;%20&#1030;%20&#1089;&#1077;&#1084;&#1077;&#1089;&#1090;&#1088;\&#1056;&#1110;&#1074;&#1077;&#1085;&#1100;%20&#1074;&#1080;&#1093;&#1086;&#1074;&#1072;&#1085;&#1086;&#1089;&#1090;&#1110;%20&#1079;&#1072;%20&#1030;%20&#1089;&#1077;&#1084;&#1077;&#1089;&#1090;&#1088;%202020-2024.xlsx" TargetMode="External" /></Relationships>
</file>

<file path=ppt/charts/chart1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ru-RU" sz="1800" baseline="0"/>
              <a:t>Моніторинг Основних орієнтирів виховання здобувачів освіти за результатами І-х семестрів </a:t>
            </a:r>
          </a:p>
          <a:p>
            <a:pPr>
              <a:defRPr sz="1800"/>
            </a:pPr>
            <a:r>
              <a:rPr lang="ru-RU" sz="1800" baseline="0"/>
              <a:t>2020-2024 навчальних років</a:t>
            </a:r>
          </a:p>
        </c:rich>
      </c:tx>
      <c:layout>
        <c:manualLayout>
          <c:xMode val="edge"/>
          <c:yMode val="edge"/>
          <c:x val="0.1525000035762787"/>
          <c:y val="0.018747655674815178"/>
        </c:manualLayout>
      </c:layout>
      <c:overlay val="1"/>
    </c:title>
    <c:autoTitleDeleted val="0"/>
    <c:view3D>
      <c:rotX val="15"/>
      <c:rotY val="20"/>
      <c:rAngAx val="1"/>
    </c:view3D>
    <c:plotArea>
      <c:layout>
        <c:manualLayout>
          <c:layoutTarget val="inner"/>
          <c:xMode val="edge"/>
          <c:yMode val="edge"/>
          <c:x val="0.07614129781723022"/>
          <c:y val="0.1980663239955902"/>
          <c:w val="0.5771517753601074"/>
          <c:h val="0.588255882263183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Лист1!$A$4</c:f>
              <c:strCache>
                <c:ptCount val="1"/>
                <c:pt idx="0">
                  <c:v>Ціннісне ставлення до суспільства та держави</c:v>
                </c:pt>
              </c:strCache>
            </c:strRef>
          </c:tx>
          <c:invertIfNegative val="0"/>
          <c:cat>
            <c:multiLvlStrRef>
              <c:f>Лист1!$B$2:$E$3</c:f>
              <c:multiLvlStrCache>
                <c:ptCount val="4"/>
                <c:lvl>
                  <c:pt idx="0">
                    <c:v>2020-2021 н.р.</c:v>
                  </c:pt>
                  <c:pt idx="1">
                    <c:v>2021-2022 н.р.</c:v>
                  </c:pt>
                  <c:pt idx="2">
                    <c:v>2022-2023 н.р.</c:v>
                  </c:pt>
                  <c:pt idx="3">
                    <c:v>2023-2024 н.р.</c:v>
                  </c:pt>
                </c:lvl>
                <c:lvl>
                  <c:pt idx="0">
                    <c:v>Визначення рівня вихованості</c:v>
                  </c:pt>
                </c:lvl>
              </c:multiLvlStrCache>
            </c:multiLvlStrRef>
          </c:cat>
          <c:val>
            <c:numRef>
              <c:f>Лист1!$B$4:$E$4</c:f>
              <c:numCache>
                <c:formatCode>General</c:formatCode>
                <c:ptCount val="4"/>
                <c:pt idx="0">
                  <c:v>2.9499999999999997</c:v>
                </c:pt>
                <c:pt idx="1">
                  <c:v>3.14</c:v>
                </c:pt>
                <c:pt idx="2">
                  <c:v>3.13</c:v>
                </c:pt>
                <c:pt idx="3">
                  <c:v>3.12</c:v>
                </c:pt>
              </c:numCache>
            </c:numRef>
          </c:val>
          <c:shape/>
        </c:ser>
        <c:ser>
          <c:idx val="1"/>
          <c:order val="1"/>
          <c:tx>
            <c:strRef>
              <c:f>Лист1!$A$5</c:f>
              <c:strCache>
                <c:ptCount val="1"/>
                <c:pt idx="0">
                  <c:v>Ціннісне ставлення до людей</c:v>
                </c:pt>
              </c:strCache>
            </c:strRef>
          </c:tx>
          <c:invertIfNegative val="0"/>
          <c:cat>
            <c:multiLvlStrRef>
              <c:f>Лист1!$B$2:$E$3</c:f>
              <c:multiLvlStrCache>
                <c:ptCount val="4"/>
                <c:lvl>
                  <c:pt idx="0">
                    <c:v>2020-2021 н.р.</c:v>
                  </c:pt>
                  <c:pt idx="1">
                    <c:v>2021-2022 н.р.</c:v>
                  </c:pt>
                  <c:pt idx="2">
                    <c:v>2022-2023 н.р.</c:v>
                  </c:pt>
                  <c:pt idx="3">
                    <c:v>2023-2024 н.р.</c:v>
                  </c:pt>
                </c:lvl>
                <c:lvl>
                  <c:pt idx="0">
                    <c:v>Визначення рівня вихованості</c:v>
                  </c:pt>
                </c:lvl>
              </c:multiLvlStrCache>
            </c:multiLvlStrRef>
          </c:cat>
          <c:val>
            <c:numRef>
              <c:f>Лист1!$B$5:$E$5</c:f>
              <c:numCache>
                <c:formatCode>General</c:formatCode>
                <c:ptCount val="4"/>
                <c:pt idx="0">
                  <c:v>3.6</c:v>
                </c:pt>
                <c:pt idx="1">
                  <c:v>3.64</c:v>
                </c:pt>
                <c:pt idx="2">
                  <c:v>4</c:v>
                </c:pt>
                <c:pt idx="3">
                  <c:v>3.9899999999999998</c:v>
                </c:pt>
              </c:numCache>
            </c:numRef>
          </c:val>
          <c:shape/>
        </c:ser>
        <c:ser>
          <c:idx val="2"/>
          <c:order val="2"/>
          <c:tx>
            <c:strRef>
              <c:f>Лист1!$A$6</c:f>
              <c:strCache>
                <c:ptCount val="1"/>
                <c:pt idx="0">
                  <c:v>Ціннісне ставлення до природи</c:v>
                </c:pt>
              </c:strCache>
            </c:strRef>
          </c:tx>
          <c:invertIfNegative val="0"/>
          <c:cat>
            <c:multiLvlStrRef>
              <c:f>Лист1!$B$2:$E$3</c:f>
              <c:multiLvlStrCache>
                <c:ptCount val="4"/>
                <c:lvl>
                  <c:pt idx="0">
                    <c:v>2020-2021 н.р.</c:v>
                  </c:pt>
                  <c:pt idx="1">
                    <c:v>2021-2022 н.р.</c:v>
                  </c:pt>
                  <c:pt idx="2">
                    <c:v>2022-2023 н.р.</c:v>
                  </c:pt>
                  <c:pt idx="3">
                    <c:v>2023-2024 н.р.</c:v>
                  </c:pt>
                </c:lvl>
                <c:lvl>
                  <c:pt idx="0">
                    <c:v>Визначення рівня вихованості</c:v>
                  </c:pt>
                </c:lvl>
              </c:multiLvlStrCache>
            </c:multiLvlStrRef>
          </c:cat>
          <c:val>
            <c:numRef>
              <c:f>Лист1!$B$6:$E$6</c:f>
              <c:numCache>
                <c:formatCode>General</c:formatCode>
                <c:ptCount val="4"/>
                <c:pt idx="0">
                  <c:v>3.5</c:v>
                </c:pt>
                <c:pt idx="1">
                  <c:v>3.3</c:v>
                </c:pt>
                <c:pt idx="2">
                  <c:v>3.6</c:v>
                </c:pt>
                <c:pt idx="3">
                  <c:v>3.59</c:v>
                </c:pt>
              </c:numCache>
            </c:numRef>
          </c:val>
          <c:shape/>
        </c:ser>
        <c:ser>
          <c:idx val="3"/>
          <c:order val="3"/>
          <c:tx>
            <c:strRef>
              <c:f>Лист1!$A$7</c:f>
              <c:strCache>
                <c:ptCount val="1"/>
                <c:pt idx="0">
                  <c:v>Ціннісне ставлення до мистецтва</c:v>
                </c:pt>
              </c:strCache>
            </c:strRef>
          </c:tx>
          <c:invertIfNegative val="0"/>
          <c:cat>
            <c:multiLvlStrRef>
              <c:f>Лист1!$B$2:$E$3</c:f>
              <c:multiLvlStrCache>
                <c:ptCount val="4"/>
                <c:lvl>
                  <c:pt idx="0">
                    <c:v>2020-2021 н.р.</c:v>
                  </c:pt>
                  <c:pt idx="1">
                    <c:v>2021-2022 н.р.</c:v>
                  </c:pt>
                  <c:pt idx="2">
                    <c:v>2022-2023 н.р.</c:v>
                  </c:pt>
                  <c:pt idx="3">
                    <c:v>2023-2024 н.р.</c:v>
                  </c:pt>
                </c:lvl>
                <c:lvl>
                  <c:pt idx="0">
                    <c:v>Визначення рівня вихованості</c:v>
                  </c:pt>
                </c:lvl>
              </c:multiLvlStrCache>
            </c:multiLvlStrRef>
          </c:cat>
          <c:val>
            <c:numRef>
              <c:f>Лист1!$B$7:$E$7</c:f>
              <c:numCache>
                <c:formatCode>General</c:formatCode>
                <c:ptCount val="4"/>
                <c:pt idx="0">
                  <c:v>2.9</c:v>
                </c:pt>
                <c:pt idx="1">
                  <c:v>2.1</c:v>
                </c:pt>
                <c:pt idx="2">
                  <c:v>2.7</c:v>
                </c:pt>
                <c:pt idx="3">
                  <c:v>2.65</c:v>
                </c:pt>
              </c:numCache>
            </c:numRef>
          </c:val>
          <c:shape/>
        </c:ser>
        <c:ser>
          <c:idx val="4"/>
          <c:order val="4"/>
          <c:tx>
            <c:strRef>
              <c:f>Лист1!$A$8</c:f>
              <c:strCache>
                <c:ptCount val="1"/>
                <c:pt idx="0">
                  <c:v>Ціннісне ставлення до праці</c:v>
                </c:pt>
              </c:strCache>
            </c:strRef>
          </c:tx>
          <c:invertIfNegative val="0"/>
          <c:cat>
            <c:multiLvlStrRef>
              <c:f>Лист1!$B$2:$E$3</c:f>
              <c:multiLvlStrCache>
                <c:ptCount val="4"/>
                <c:lvl>
                  <c:pt idx="0">
                    <c:v>2020-2021 н.р.</c:v>
                  </c:pt>
                  <c:pt idx="1">
                    <c:v>2021-2022 н.р.</c:v>
                  </c:pt>
                  <c:pt idx="2">
                    <c:v>2022-2023 н.р.</c:v>
                  </c:pt>
                  <c:pt idx="3">
                    <c:v>2023-2024 н.р.</c:v>
                  </c:pt>
                </c:lvl>
                <c:lvl>
                  <c:pt idx="0">
                    <c:v>Визначення рівня вихованості</c:v>
                  </c:pt>
                </c:lvl>
              </c:multiLvlStrCache>
            </c:multiLvlStrRef>
          </c:cat>
          <c:val>
            <c:numRef>
              <c:f>Лист1!$B$8:$E$8</c:f>
              <c:numCache>
                <c:formatCode>General</c:formatCode>
                <c:ptCount val="4"/>
                <c:pt idx="0">
                  <c:v>2</c:v>
                </c:pt>
                <c:pt idx="1">
                  <c:v>2.1</c:v>
                </c:pt>
                <c:pt idx="2">
                  <c:v>2.1</c:v>
                </c:pt>
                <c:pt idx="3">
                  <c:v>2</c:v>
                </c:pt>
              </c:numCache>
            </c:numRef>
          </c:val>
          <c:shape/>
        </c:ser>
        <c:ser>
          <c:idx val="5"/>
          <c:order val="5"/>
          <c:tx>
            <c:strRef>
              <c:f>Лист1!$A$9</c:f>
              <c:strCache>
                <c:ptCount val="1"/>
                <c:pt idx="0">
                  <c:v>Ціннісне ставлення до себе</c:v>
                </c:pt>
              </c:strCache>
            </c:strRef>
          </c:tx>
          <c:invertIfNegative val="0"/>
          <c:cat>
            <c:multiLvlStrRef>
              <c:f>Лист1!$B$2:$E$3</c:f>
              <c:multiLvlStrCache>
                <c:ptCount val="4"/>
                <c:lvl>
                  <c:pt idx="0">
                    <c:v>2020-2021 н.р.</c:v>
                  </c:pt>
                  <c:pt idx="1">
                    <c:v>2021-2022 н.р.</c:v>
                  </c:pt>
                  <c:pt idx="2">
                    <c:v>2022-2023 н.р.</c:v>
                  </c:pt>
                  <c:pt idx="3">
                    <c:v>2023-2024 н.р.</c:v>
                  </c:pt>
                </c:lvl>
                <c:lvl>
                  <c:pt idx="0">
                    <c:v>Визначення рівня вихованості</c:v>
                  </c:pt>
                </c:lvl>
              </c:multiLvlStrCache>
            </c:multiLvlStrRef>
          </c:cat>
          <c:val>
            <c:numRef>
              <c:f>Лист1!$B$9:$E$9</c:f>
              <c:numCache>
                <c:formatCode>General</c:formatCode>
                <c:ptCount val="4"/>
                <c:pt idx="0">
                  <c:v>2.4</c:v>
                </c:pt>
                <c:pt idx="1">
                  <c:v>2</c:v>
                </c:pt>
                <c:pt idx="2">
                  <c:v>2.2</c:v>
                </c:pt>
                <c:pt idx="3">
                  <c:v>2.25</c:v>
                </c:pt>
              </c:numCache>
            </c:numRef>
          </c:val>
          <c:shape/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/>
        <c:gapDepth/>
        <c:shape/>
        <c:axId val="37061760"/>
        <c:axId val="37063296"/>
        <c:axId val="0"/>
      </c:bar3DChart>
      <c:catAx>
        <c:axId val="37061760"/>
        <c:scaling>
          <c:orientation/>
        </c:scaling>
        <c:delete val="0"/>
        <c:axPos val="b"/>
        <c:majorTickMark val="out"/>
        <c:minorTickMark val="none"/>
        <c:txPr>
          <a:bodyPr/>
          <a:p>
            <a:pPr>
              <a:defRPr sz="1200" smtId="4294967295"/>
            </a:pPr>
            <a:endParaRPr lang="ru-RU"/>
          </a:p>
        </c:txPr>
        <c:crossAx val="37063296"/>
        <c:crosses val="autoZero"/>
        <c:auto val="0"/>
        <c:lblAlgn val="ctr"/>
        <c:lblOffset/>
        <c:noMultiLvlLbl val="0"/>
      </c:catAx>
      <c:valAx>
        <c:axId val="37063296"/>
        <c:scaling>
          <c:orientation/>
        </c:scaling>
        <c:delete val="0"/>
        <c:axPos val="l"/>
        <c:majorGridlines/>
        <c:numFmt formatCode="General" sourceLinked="1"/>
        <c:majorTickMark val="out"/>
        <c:minorTickMark val="none"/>
        <c:crossAx val="37061760"/>
        <c:crosses val="autoZero"/>
        <c:crossBetween val="between"/>
      </c:valAx>
    </c:plotArea>
    <c:legend>
      <c:legendPos/>
      <c:layout>
        <c:manualLayout>
          <c:xMode val="edge"/>
          <c:yMode val="edge"/>
          <c:x val="0.6978194713592529"/>
          <c:y val="0.2578197121620178"/>
          <c:w val="0.29659393429756165"/>
          <c:h val="0.6769405603408813"/>
        </c:manualLayout>
      </c:layout>
      <c:overlay val="0"/>
      <c:txPr>
        <a:bodyPr/>
        <a:p>
          <a:pPr>
            <a:defRPr sz="1400" smtId="4294967295"/>
          </a:pPr>
          <a:endParaRPr lang="ru-RU"/>
        </a:p>
      </c:txPr>
    </c:legend>
    <c:plotVisOnly val="1"/>
    <c:dispBlanksAs val="gap"/>
    <c:showDLblsOverMax val="1"/>
  </c:chart>
  <c:externalData r:id="rId1">
    <c:autoUpdate val="0"/>
  </c:externalData>
</c:chartSpace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2785C2-86B2-40F8-8D5C-A1D795934C92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21974B-53D1-4009-97B1-BBCAF06706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="" val="3863022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emf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chart" Target="../charts/chart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4.emf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hyperlink" Target="https://mon.gov.ua/ua/npa/pro-metodichni-rekomendaciyi-persha-psihologichna-dopomoga-algoritm-dij" TargetMode="External" /><Relationship Id="rId4" Type="http://schemas.openxmlformats.org/officeDocument/2006/relationships/hyperlink" Target="https://mon.gov.ua/ua/npa/pro-zabezpechennya-psihologichnogo-suprovodu-uchasnikiv-osvitnogo-procesu-v-umovah-voyennogo-stanu-v-ukrayini" TargetMode="External" /><Relationship Id="rId5" Type="http://schemas.openxmlformats.org/officeDocument/2006/relationships/hyperlink" Target="https://t.me/pidtrumaidutuny" TargetMode="External" /><Relationship Id="rId6" Type="http://schemas.openxmlformats.org/officeDocument/2006/relationships/hyperlink" Target="https://naurok.com.ua/post/pidtrimka-uchniv-v-umovah-viyni-5-porad-uchitelyam" TargetMode="External" /><Relationship Id="rId7" Type="http://schemas.openxmlformats.org/officeDocument/2006/relationships/hyperlink" Target="https://naurok.com.ua/post/yak-pracyuvati-z-uchnyami-yaki-zaznali-psihologichnih-travm" TargetMode="External" /><Relationship Id="rId8" Type="http://schemas.openxmlformats.org/officeDocument/2006/relationships/hyperlink" Target="https://naurok.com.ua/post/psihologichna-ta-emociyna-pidtrimka-shkolyariv-u-voenniy-chas-ide-ta-poradi" TargetMode="External" /><Relationship Id="rId9" Type="http://schemas.openxmlformats.org/officeDocument/2006/relationships/hyperlink" Target="https://naurok.com.ua/conference/psychology-pedagogy" TargetMode="Externa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hyperlink" Target="https://naurok.com.ua/post/u-nas-z-yavivsya-uchen-vpo-yak-poznayomiti-ditinu-iz-klasom" TargetMode="External" /><Relationship Id="rId4" Type="http://schemas.openxmlformats.org/officeDocument/2006/relationships/hyperlink" Target="https://naurok.com.ua/post/yak-pracyuvati-z-uchnyami-yaki-zaznali-psihologichnih-travm" TargetMode="External" /><Relationship Id="rId5" Type="http://schemas.openxmlformats.org/officeDocument/2006/relationships/hyperlink" Target="https://naurok.com.ua/post/tri-poradi-dlya-protidi-diskriminaci-ta-bulingu-v-shkolah-v-umovah-voennogo-stanu" TargetMode="External" /><Relationship Id="rId6" Type="http://schemas.openxmlformats.org/officeDocument/2006/relationships/hyperlink" Target="https://naurok.com.ua/post/distanciyniy-timbilding-5-zavdan-dlya-zgurtuvannya-klasu" TargetMode="Externa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hyperlink" Target="https://drive.google.com/file/d/1TnuGV8krCpd0SfcLmWgVpYXlIhP-wGXH/view" TargetMode="External" /><Relationship Id="rId4" Type="http://schemas.openxmlformats.org/officeDocument/2006/relationships/hyperlink" Target="https://naurok.com.ua/post/pravila-povodzhennya-z-vibuhonebezpechnimi-predmetami-yak-provesti-vihovnu-godinu" TargetMode="External" /><Relationship Id="rId5" Type="http://schemas.openxmlformats.org/officeDocument/2006/relationships/hyperlink" Target="https://dsns.gov.ua/uk/abetka-bezpeki/diyi-naselennya-v-umovax-nadzvicainix-situacii-vojennogo-xarakteru" TargetMode="External" /><Relationship Id="rId6" Type="http://schemas.openxmlformats.org/officeDocument/2006/relationships/hyperlink" Target="https://viyna.net/persha-medichna-dopomoga-u-voyennij-chas" TargetMode="Externa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hyperlink" Target="https://naurok.com.ua/site/search-post?q=%D0%BA%D1%80%D0%B8%D1%82%D0%B8%D1%87%D0%BD%D0%B5+%D0%BC%D0%B8%D1%81%D0%BB%D0%B5%D0%BD%D0%BD%D1%8F" TargetMode="External" /><Relationship Id="rId4" Type="http://schemas.openxmlformats.org/officeDocument/2006/relationships/hyperlink" Target="https://naurok.com.ua/site/search-video?q=%D0%BA%D1%80%D0%B8%D1%82%D0%B8%D1%87%D0%BD%D0%B5%20%D0%BC%D0%B8%D1%81%D0%BB%D0%B5%D0%BD%D0%BD%D1%8F" TargetMode="External" /><Relationship Id="rId5" Type="http://schemas.openxmlformats.org/officeDocument/2006/relationships/hyperlink" Target="https://naurok.com.ua/site/search-post?q=%D0%BC%D0%B5%D0%B4%D1%96%D0%B0%D0%B3%D1%80%D0%B0%D0%BC%D0%BE%D1%82%D0%BD%D1%96%D1%81%D1%82%D1%8C" TargetMode="External" /><Relationship Id="rId6" Type="http://schemas.openxmlformats.org/officeDocument/2006/relationships/hyperlink" Target="https://naurok.com.ua/site/search-video?q=%D0%BC%D0%B5%D0%B4%D1%96%D0%B0%D0%B3%D1%80%D0%B0%D0%BC%D0%BE%D1%82%D0%BD%D1%96%D1%81%D1%82%D1%8C" TargetMode="External" /><Relationship Id="rId7" Type="http://schemas.openxmlformats.org/officeDocument/2006/relationships/hyperlink" Target="https://filter.mkip.gov.ua/uchytelyam-ta-uchnyam/" TargetMode="External" /><Relationship Id="rId8" Type="http://schemas.openxmlformats.org/officeDocument/2006/relationships/hyperlink" Target="https://naurok.com.ua/learn/mediagramotnist-ta-kritichne-mislennya-vid-teori-do-praktiki-5" TargetMode="Externa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5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6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7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8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9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10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11.jpe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12.jpe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13.jpe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14.jpe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hyperlink" Target="https://naurok.com.ua/webinar/yak-chi-ukra-nskim-shkolyaram-sogodni-vivchati-istoriyu-kra-ni-agresora" TargetMode="External" /><Relationship Id="rId2" Type="http://schemas.openxmlformats.org/officeDocument/2006/relationships/image" Target="../media/image2.png" /><Relationship Id="rId3" Type="http://schemas.openxmlformats.org/officeDocument/2006/relationships/hyperlink" Target="https://mon.gov.ua/storage/app/uploads/public/5d5/279/7ca/5d52797ca746c359374718.pdf" TargetMode="External" /><Relationship Id="rId4" Type="http://schemas.openxmlformats.org/officeDocument/2006/relationships/hyperlink" Target="https://mon.gov.ua/ua/npa/pro-deyaki-pitannya-nacionalno-patriotichnogo-vihovannya-v-zakladah-osviti-ukrayini-ta-viznannya-takim-sho-vtrativ-chinnist-nakazu-ministerstva-osviti-i-nauki-ukrayini-vid-16062015-641" TargetMode="External" /><Relationship Id="rId5" Type="http://schemas.openxmlformats.org/officeDocument/2006/relationships/hyperlink" Target="https://naurok.com.ua/post/realizaciya-koncepci-nacionalno-patriotichnogo-vihovannya-osnovni-zahodi-ta-cikavi-momenti" TargetMode="External" /><Relationship Id="rId6" Type="http://schemas.openxmlformats.org/officeDocument/2006/relationships/hyperlink" Target="https://naurok.com.ua/post/rozvivaemo-gromadyansku-kompetentnist-shkolyariv-neordinarni-ide-ta-korisni-layfhaki" TargetMode="External" /><Relationship Id="rId7" Type="http://schemas.openxmlformats.org/officeDocument/2006/relationships/hyperlink" Target="https://naurok.com.ua/conference/civic-education-school/study" TargetMode="External" /><Relationship Id="rId8" Type="http://schemas.openxmlformats.org/officeDocument/2006/relationships/hyperlink" Target="https://naurok.com.ua/post/uroki-istori-dlya-klasnogo-kerivnika-abo-yak-vidznachiti-v-shkoli-pam-yatni-dati-schob-uchni-ne-buli-bayduzhimi" TargetMode="External" /><Relationship Id="rId9" Type="http://schemas.openxmlformats.org/officeDocument/2006/relationships/hyperlink" Target="https://naurok.com.ua/post/suchasne-patriotichne-vihovannya-v-ukra-ni-ta-sviti" TargetMode="Externa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15.jpe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7101408"/>
          </a:xfrm>
        </p:spPr>
      </p:pic>
      <p:sp>
        <p:nvSpPr>
          <p:cNvPr id="3" name="Прямоугольник 2"/>
          <p:cNvSpPr/>
          <p:nvPr/>
        </p:nvSpPr>
        <p:spPr>
          <a:xfrm>
            <a:off x="611560" y="1779687"/>
            <a:ext cx="868611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endParaRPr lang="uk-UA" sz="5400" b="1" i="1" smtClean="0">
              <a:ln w="12700">
                <a:solidFill>
                  <a:schemeClr val="accent1"/>
                </a:solidFill>
                <a:prstDash val="solid"/>
              </a:ln>
              <a:solidFill>
                <a:srgbClr val="0070C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Constantia" panose="02030602050306030303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31640" y="980729"/>
            <a:ext cx="727280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/>
              <a:t>30.01.2024 </a:t>
            </a:r>
            <a:r>
              <a:rPr lang="uk-UA" sz="4800"/>
              <a:t> </a:t>
            </a:r>
            <a:endParaRPr lang="uk-UA" sz="4800" smtClean="0"/>
          </a:p>
          <a:p>
            <a:pPr algn="ctr"/>
            <a:r>
              <a:rPr lang="uk-UA" sz="4800" smtClean="0"/>
              <a:t> </a:t>
            </a:r>
            <a:r>
              <a:rPr lang="ru-RU" sz="4400" err="1"/>
              <a:t>Засідання педради </a:t>
            </a:r>
            <a:endParaRPr lang="ru-RU" sz="4400" smtClean="0"/>
          </a:p>
          <a:p>
            <a:pPr algn="ctr"/>
            <a:r>
              <a:rPr lang="uk-UA" sz="4800" b="1" i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Національно-патріотичне </a:t>
            </a:r>
            <a:r>
              <a:rPr lang="uk-UA" sz="4800" b="1" i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виховання     учнівської </a:t>
            </a:r>
            <a:r>
              <a:rPr lang="uk-UA" sz="4800" b="1" i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молоді в умовах військового часу</a:t>
            </a:r>
            <a:endParaRPr lang="ru-RU" sz="4800" b="1" i="1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val="3165194786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58611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267744" y="341892"/>
            <a:ext cx="669674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endParaRPr lang="ru-RU" sz="5400" b="1" i="1" cap="none" spc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0868" y="136936"/>
            <a:ext cx="6750496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/>
              <a:t> </a:t>
            </a:r>
            <a:r>
              <a:rPr lang="uk-UA" sz="2400" b="1" i="1" smtClean="0">
                <a:solidFill>
                  <a:schemeClr val="accent1">
                    <a:lumMod val="75000"/>
                  </a:schemeClr>
                </a:solidFill>
              </a:rPr>
              <a:t>Порядок </a:t>
            </a:r>
            <a:r>
              <a:rPr lang="uk-UA" sz="2400" b="1" i="1">
                <a:solidFill>
                  <a:schemeClr val="accent1">
                    <a:lumMod val="75000"/>
                  </a:schemeClr>
                </a:solidFill>
              </a:rPr>
              <a:t>денний:</a:t>
            </a:r>
            <a:endParaRPr lang="ru-RU" sz="2400" b="1" i="1">
              <a:solidFill>
                <a:schemeClr val="accent1">
                  <a:lumMod val="75000"/>
                </a:schemeClr>
              </a:solidFill>
            </a:endParaRPr>
          </a:p>
          <a:p>
            <a:pPr marL="514350" lvl="0" indent="-514350">
              <a:buAutoNum type="arabicPeriod"/>
            </a:pPr>
            <a:r>
              <a:rPr lang="uk-UA" sz="2400" b="1" smtClean="0">
                <a:solidFill>
                  <a:schemeClr val="accent1">
                    <a:lumMod val="75000"/>
                  </a:schemeClr>
                </a:solidFill>
              </a:rPr>
              <a:t>Аналіз результативності виховної роботи педагогів ліцею за І семестр 2023-2024 н.р.</a:t>
            </a:r>
          </a:p>
          <a:p>
            <a:pPr lvl="0" algn="r"/>
            <a:r>
              <a:rPr lang="uk-UA" sz="2400" b="1" err="1" smtClean="0">
                <a:solidFill>
                  <a:schemeClr val="accent1">
                    <a:lumMod val="75000"/>
                  </a:schemeClr>
                </a:solidFill>
              </a:rPr>
              <a:t>Зарянська Т.І.</a:t>
            </a:r>
          </a:p>
          <a:p>
            <a:pPr lvl="0"/>
            <a:r>
              <a:rPr lang="uk-UA" sz="2400" b="1" smtClean="0">
                <a:solidFill>
                  <a:schemeClr val="accent1">
                    <a:lumMod val="75000"/>
                  </a:schemeClr>
                </a:solidFill>
              </a:rPr>
              <a:t>2. Як </a:t>
            </a:r>
            <a:r>
              <a:rPr lang="uk-UA" sz="2400" b="1">
                <a:solidFill>
                  <a:schemeClr val="accent1">
                    <a:lumMod val="75000"/>
                  </a:schemeClr>
                </a:solidFill>
              </a:rPr>
              <a:t>розповідати дітям про війну (рекомендації педагогам та батькам). </a:t>
            </a:r>
            <a:endParaRPr lang="ru-RU" sz="2400" b="1">
              <a:solidFill>
                <a:schemeClr val="accent1">
                  <a:lumMod val="75000"/>
                </a:schemeClr>
              </a:solidFill>
            </a:endParaRPr>
          </a:p>
          <a:p>
            <a:pPr algn="r"/>
            <a:r>
              <a:rPr lang="uk-UA" sz="2400" b="1" err="1">
                <a:solidFill>
                  <a:schemeClr val="accent1">
                    <a:lumMod val="75000"/>
                  </a:schemeClr>
                </a:solidFill>
              </a:rPr>
              <a:t>Сєрік О.О.</a:t>
            </a:r>
            <a:endParaRPr lang="ru-RU" sz="2400" b="1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400" b="1">
                <a:solidFill>
                  <a:schemeClr val="accent1">
                    <a:lumMod val="75000"/>
                  </a:schemeClr>
                </a:solidFill>
              </a:rPr>
              <a:t> </a:t>
            </a:r>
            <a:r>
              <a:rPr lang="uk-UA" sz="2400" b="1" smtClean="0">
                <a:solidFill>
                  <a:schemeClr val="accent1">
                    <a:lumMod val="75000"/>
                  </a:schemeClr>
                </a:solidFill>
              </a:rPr>
              <a:t>3. Реформування </a:t>
            </a:r>
            <a:r>
              <a:rPr lang="uk-UA" sz="2400" b="1">
                <a:solidFill>
                  <a:schemeClr val="accent1">
                    <a:lumMod val="75000"/>
                  </a:schemeClr>
                </a:solidFill>
              </a:rPr>
              <a:t>викладання предмету Захист </a:t>
            </a:r>
            <a:r>
              <a:rPr lang="uk-UA" sz="2400" b="1" smtClean="0">
                <a:solidFill>
                  <a:schemeClr val="accent1">
                    <a:lumMod val="75000"/>
                  </a:schemeClr>
                </a:solidFill>
              </a:rPr>
              <a:t>України </a:t>
            </a:r>
            <a:r>
              <a:rPr lang="uk-UA" sz="2400" b="1">
                <a:solidFill>
                  <a:schemeClr val="accent1">
                    <a:lumMod val="75000"/>
                  </a:schemeClr>
                </a:solidFill>
              </a:rPr>
              <a:t>(заходи у ліцеї). </a:t>
            </a:r>
            <a:endParaRPr lang="ru-RU" sz="2400" b="1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400" b="1">
                <a:solidFill>
                  <a:schemeClr val="accent1">
                    <a:lumMod val="75000"/>
                  </a:schemeClr>
                </a:solidFill>
              </a:rPr>
              <a:t>               </a:t>
            </a:r>
            <a:r>
              <a:rPr lang="uk-UA" sz="2400" b="1" smtClean="0">
                <a:solidFill>
                  <a:schemeClr val="accent1">
                    <a:lumMod val="75000"/>
                  </a:schemeClr>
                </a:solidFill>
              </a:rPr>
              <a:t>      </a:t>
            </a:r>
            <a:r>
              <a:rPr lang="uk-UA" sz="2400" b="1" err="1">
                <a:solidFill>
                  <a:schemeClr val="accent1">
                    <a:lumMod val="75000"/>
                  </a:schemeClr>
                </a:solidFill>
              </a:rPr>
              <a:t>Алєксєєнко О.О., Світличний </a:t>
            </a:r>
            <a:r>
              <a:rPr lang="uk-UA" sz="2400" b="1" smtClean="0">
                <a:solidFill>
                  <a:schemeClr val="accent1">
                    <a:lumMod val="75000"/>
                  </a:schemeClr>
                </a:solidFill>
              </a:rPr>
              <a:t>К.В.</a:t>
            </a:r>
            <a:endParaRPr lang="ru-RU" sz="2400" b="1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400" b="1" smtClean="0">
                <a:solidFill>
                  <a:schemeClr val="accent1">
                    <a:lumMod val="75000"/>
                  </a:schemeClr>
                </a:solidFill>
              </a:rPr>
              <a:t>4. Виховання </a:t>
            </a:r>
            <a:r>
              <a:rPr lang="uk-UA" sz="2400" b="1">
                <a:solidFill>
                  <a:schemeClr val="accent1">
                    <a:lumMod val="75000"/>
                  </a:schemeClr>
                </a:solidFill>
              </a:rPr>
              <a:t>патріотизму в родині (інформація про волонтерські родини, батьків-військовослужбовців </a:t>
            </a:r>
            <a:r>
              <a:rPr lang="uk-UA" sz="2400" b="1" smtClean="0">
                <a:solidFill>
                  <a:schemeClr val="accent1">
                    <a:lumMod val="75000"/>
                  </a:schemeClr>
                </a:solidFill>
              </a:rPr>
              <a:t>тощо)</a:t>
            </a:r>
          </a:p>
          <a:p>
            <a:pPr algn="r"/>
            <a:r>
              <a:rPr lang="ru-RU" sz="2400" b="1" smtClean="0">
                <a:solidFill>
                  <a:schemeClr val="accent1">
                    <a:lumMod val="75000"/>
                  </a:schemeClr>
                </a:solidFill>
              </a:rPr>
              <a:t>                  </a:t>
            </a:r>
            <a:r>
              <a:rPr lang="uk-UA" sz="2400" b="1" smtClean="0">
                <a:solidFill>
                  <a:schemeClr val="accent1">
                    <a:lumMod val="75000"/>
                  </a:schemeClr>
                </a:solidFill>
              </a:rPr>
              <a:t>Осадча </a:t>
            </a:r>
            <a:r>
              <a:rPr lang="uk-UA" sz="2400" b="1">
                <a:solidFill>
                  <a:schemeClr val="accent1">
                    <a:lumMod val="75000"/>
                  </a:schemeClr>
                </a:solidFill>
              </a:rPr>
              <a:t>Ю.О</a:t>
            </a:r>
            <a:r>
              <a:rPr lang="uk-UA" sz="2400" b="1" smtClean="0">
                <a:solidFill>
                  <a:schemeClr val="accent1">
                    <a:lumMod val="75000"/>
                  </a:schemeClr>
                </a:solidFill>
              </a:rPr>
              <a:t>., Мазур Н.А.</a:t>
            </a:r>
            <a:endParaRPr lang="ru-RU" sz="2400" b="1" smtClean="0">
              <a:solidFill>
                <a:schemeClr val="accent1">
                  <a:lumMod val="75000"/>
                </a:schemeClr>
              </a:solidFill>
            </a:endParaRPr>
          </a:p>
          <a:p>
            <a:pPr algn="r"/>
            <a:r>
              <a:rPr lang="uk-UA" sz="2400" b="1" err="1" smtClean="0">
                <a:solidFill>
                  <a:schemeClr val="accent1">
                    <a:lumMod val="75000"/>
                  </a:schemeClr>
                </a:solidFill>
              </a:rPr>
              <a:t>Рибянцева Н.І. </a:t>
            </a:r>
            <a:r>
              <a:rPr lang="uk-UA" sz="2400" b="1" err="1">
                <a:solidFill>
                  <a:schemeClr val="accent1">
                    <a:lumMod val="75000"/>
                  </a:schemeClr>
                </a:solidFill>
              </a:rPr>
              <a:t>Хаврель І.Ю</a:t>
            </a:r>
            <a:r>
              <a:rPr lang="uk-UA" sz="2400" b="1" smtClean="0">
                <a:solidFill>
                  <a:schemeClr val="accent1">
                    <a:lumMod val="75000"/>
                  </a:schemeClr>
                </a:solidFill>
              </a:rPr>
              <a:t>.,  </a:t>
            </a:r>
          </a:p>
          <a:p>
            <a:pPr algn="r"/>
            <a:r>
              <a:rPr lang="uk-UA" sz="2400" b="1" err="1" smtClean="0">
                <a:solidFill>
                  <a:schemeClr val="accent1">
                    <a:lumMod val="75000"/>
                  </a:schemeClr>
                </a:solidFill>
              </a:rPr>
              <a:t>Свидло </a:t>
            </a:r>
            <a:r>
              <a:rPr lang="uk-UA" sz="2400" b="1">
                <a:solidFill>
                  <a:schemeClr val="accent1">
                    <a:lumMod val="75000"/>
                  </a:schemeClr>
                </a:solidFill>
              </a:rPr>
              <a:t>О.М.</a:t>
            </a:r>
            <a:endParaRPr lang="ru-RU" sz="2400" b="1">
              <a:solidFill>
                <a:schemeClr val="accent1">
                  <a:lumMod val="75000"/>
                </a:schemeClr>
              </a:solidFill>
            </a:endParaRPr>
          </a:p>
          <a:p>
            <a:pPr algn="r"/>
            <a:r>
              <a:rPr lang="uk-UA" sz="2800" b="1" smtClean="0">
                <a:solidFill>
                  <a:srgbClr val="0070C0"/>
                </a:solidFill>
              </a:rPr>
              <a:t> </a:t>
            </a:r>
            <a:endParaRPr lang="ru-RU" sz="2800" b="1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="" val="4197281464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616" y="-32915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907704" y="341892"/>
            <a:ext cx="7056784" cy="51398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400" b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Виховна проблема </a:t>
            </a:r>
            <a:r>
              <a:rPr lang="uk-UA" sz="44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л</a:t>
            </a:r>
            <a:r>
              <a:rPr lang="uk-UA" sz="4400" b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іцею </a:t>
            </a:r>
          </a:p>
          <a:p>
            <a:pPr algn="ctr"/>
            <a:endParaRPr lang="uk-UA" sz="4400" b="1" i="1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algn="ctr"/>
            <a:r>
              <a:rPr lang="uk-UA" sz="4800" b="1" i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uk-UA" sz="4800" b="1" i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Становлення та розвиток особистості учня на основі національних цінностей та толерантності</a:t>
            </a:r>
            <a:r>
              <a:rPr lang="uk-UA" sz="4800" b="1" i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ru-RU" sz="4800" b="1" i="1" cap="none" spc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val="2461319336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616" y="-32915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11760" y="341892"/>
            <a:ext cx="6552728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sz="54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r>
              <a:rPr lang="ru-RU" sz="5400" err="1" smtClean="0">
                <a:solidFill>
                  <a:srgbClr val="0070C0"/>
                </a:solidFill>
              </a:rPr>
              <a:t>Основні орієнтири </a:t>
            </a:r>
            <a:r>
              <a:rPr lang="ru-RU" sz="5400" err="1">
                <a:solidFill>
                  <a:srgbClr val="0070C0"/>
                </a:solidFill>
              </a:rPr>
              <a:t>виховання: </a:t>
            </a:r>
            <a:r>
              <a:rPr lang="ru-RU" sz="5400" smtClean="0">
                <a:solidFill>
                  <a:srgbClr val="0070C0"/>
                </a:solidFill>
              </a:rPr>
              <a:t>(</a:t>
            </a:r>
            <a:r>
              <a:rPr lang="ru-RU" sz="5400">
                <a:solidFill>
                  <a:srgbClr val="0070C0"/>
                </a:solidFill>
              </a:rPr>
              <a:t>наказ Міністерства освіти і науки, молоді та спорту України від 31.10.2011 No1243</a:t>
            </a:r>
            <a:r>
              <a:rPr lang="ru-RU" sz="5400" smtClean="0">
                <a:solidFill>
                  <a:srgbClr val="0070C0"/>
                </a:solidFill>
              </a:rPr>
              <a:t>)</a:t>
            </a:r>
            <a:endParaRPr lang="ru-RU" sz="540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="" val="2461319336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616" y="-32915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11760" y="341892"/>
            <a:ext cx="6552728" cy="59093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sz="54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r>
              <a:rPr lang="ru-RU" sz="3600" b="1" err="1">
                <a:solidFill>
                  <a:srgbClr val="002060"/>
                </a:solidFill>
              </a:rPr>
              <a:t>Основні орієнтири </a:t>
            </a:r>
            <a:r>
              <a:rPr lang="ru-RU" sz="3600" b="1" err="1" smtClean="0">
                <a:solidFill>
                  <a:srgbClr val="002060"/>
                </a:solidFill>
              </a:rPr>
              <a:t>виховання: </a:t>
            </a:r>
          </a:p>
          <a:p>
            <a:r>
              <a:rPr lang="uk-UA" sz="3600" b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- </a:t>
            </a:r>
            <a:r>
              <a:rPr lang="ru-RU" sz="3600" b="1" err="1" smtClean="0">
                <a:solidFill>
                  <a:srgbClr val="0070C0"/>
                </a:solidFill>
              </a:rPr>
              <a:t>ціннісне </a:t>
            </a:r>
            <a:r>
              <a:rPr lang="ru-RU" sz="3600" b="1" err="1">
                <a:solidFill>
                  <a:srgbClr val="0070C0"/>
                </a:solidFill>
              </a:rPr>
              <a:t>ставлення до </a:t>
            </a:r>
            <a:r>
              <a:rPr lang="ru-RU" sz="3600" b="1" smtClean="0">
                <a:solidFill>
                  <a:srgbClr val="0070C0"/>
                </a:solidFill>
              </a:rPr>
              <a:t>  суспільства </a:t>
            </a:r>
            <a:r>
              <a:rPr lang="ru-RU" sz="3600" b="1">
                <a:solidFill>
                  <a:srgbClr val="0070C0"/>
                </a:solidFill>
              </a:rPr>
              <a:t>та держави</a:t>
            </a:r>
            <a:r>
              <a:rPr lang="uk-UA" sz="3600" b="1">
                <a:solidFill>
                  <a:srgbClr val="0070C0"/>
                </a:solidFill>
              </a:rPr>
              <a:t>, </a:t>
            </a:r>
            <a:endParaRPr lang="uk-UA" sz="3600" b="1" smtClean="0">
              <a:solidFill>
                <a:srgbClr val="0070C0"/>
              </a:solidFill>
            </a:endParaRPr>
          </a:p>
          <a:p>
            <a:r>
              <a:rPr lang="uk-UA" sz="36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- </a:t>
            </a:r>
            <a:r>
              <a:rPr lang="ru-RU" sz="3600" b="1" err="1" smtClean="0">
                <a:solidFill>
                  <a:srgbClr val="0070C0"/>
                </a:solidFill>
              </a:rPr>
              <a:t>ціннісне </a:t>
            </a:r>
            <a:r>
              <a:rPr lang="ru-RU" sz="3600" b="1" err="1">
                <a:solidFill>
                  <a:srgbClr val="0070C0"/>
                </a:solidFill>
              </a:rPr>
              <a:t>ставлення до людей</a:t>
            </a:r>
            <a:r>
              <a:rPr lang="uk-UA" sz="3600" b="1">
                <a:solidFill>
                  <a:srgbClr val="0070C0"/>
                </a:solidFill>
              </a:rPr>
              <a:t>, </a:t>
            </a:r>
            <a:r>
              <a:rPr lang="ru-RU" sz="3600" b="1">
                <a:solidFill>
                  <a:srgbClr val="0070C0"/>
                </a:solidFill>
              </a:rPr>
              <a:t> </a:t>
            </a:r>
            <a:endParaRPr lang="ru-RU" sz="3600" b="1" smtClean="0">
              <a:solidFill>
                <a:srgbClr val="0070C0"/>
              </a:solidFill>
            </a:endParaRPr>
          </a:p>
          <a:p>
            <a:r>
              <a:rPr lang="uk-UA" sz="36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- </a:t>
            </a:r>
            <a:r>
              <a:rPr lang="ru-RU" sz="3600" b="1" err="1" smtClean="0">
                <a:solidFill>
                  <a:srgbClr val="0070C0"/>
                </a:solidFill>
              </a:rPr>
              <a:t>ціннісне </a:t>
            </a:r>
            <a:r>
              <a:rPr lang="ru-RU" sz="3600" b="1" err="1">
                <a:solidFill>
                  <a:srgbClr val="0070C0"/>
                </a:solidFill>
              </a:rPr>
              <a:t>ставлення до природи</a:t>
            </a:r>
            <a:r>
              <a:rPr lang="uk-UA" sz="3600" b="1" smtClean="0">
                <a:solidFill>
                  <a:srgbClr val="0070C0"/>
                </a:solidFill>
              </a:rPr>
              <a:t>,</a:t>
            </a:r>
          </a:p>
          <a:p>
            <a:r>
              <a:rPr lang="uk-UA" sz="36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- </a:t>
            </a:r>
            <a:r>
              <a:rPr lang="ru-RU" sz="3600" b="1" err="1" smtClean="0">
                <a:solidFill>
                  <a:srgbClr val="0070C0"/>
                </a:solidFill>
              </a:rPr>
              <a:t>ціннісне </a:t>
            </a:r>
            <a:r>
              <a:rPr lang="ru-RU" sz="3600" b="1" err="1">
                <a:solidFill>
                  <a:srgbClr val="0070C0"/>
                </a:solidFill>
              </a:rPr>
              <a:t>ставлення до мистецтва</a:t>
            </a:r>
            <a:r>
              <a:rPr lang="uk-UA" sz="3600" b="1">
                <a:solidFill>
                  <a:srgbClr val="0070C0"/>
                </a:solidFill>
              </a:rPr>
              <a:t>, </a:t>
            </a:r>
            <a:r>
              <a:rPr lang="ru-RU" sz="3600" b="1">
                <a:solidFill>
                  <a:srgbClr val="0070C0"/>
                </a:solidFill>
              </a:rPr>
              <a:t> </a:t>
            </a:r>
            <a:endParaRPr lang="ru-RU" sz="3600" b="1" smtClean="0">
              <a:solidFill>
                <a:srgbClr val="0070C0"/>
              </a:solidFill>
            </a:endParaRPr>
          </a:p>
          <a:p>
            <a:r>
              <a:rPr lang="uk-UA" sz="36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- </a:t>
            </a:r>
            <a:r>
              <a:rPr lang="ru-RU" sz="3600" b="1" err="1" smtClean="0">
                <a:solidFill>
                  <a:srgbClr val="0070C0"/>
                </a:solidFill>
              </a:rPr>
              <a:t>ціннісне </a:t>
            </a:r>
            <a:r>
              <a:rPr lang="ru-RU" sz="3600" b="1" err="1">
                <a:solidFill>
                  <a:srgbClr val="0070C0"/>
                </a:solidFill>
              </a:rPr>
              <a:t>ставлення до праці</a:t>
            </a:r>
            <a:r>
              <a:rPr lang="uk-UA" sz="3600" b="1">
                <a:solidFill>
                  <a:srgbClr val="0070C0"/>
                </a:solidFill>
              </a:rPr>
              <a:t>, </a:t>
            </a:r>
            <a:endParaRPr lang="uk-UA" sz="3600" b="1" smtClean="0">
              <a:solidFill>
                <a:srgbClr val="0070C0"/>
              </a:solidFill>
            </a:endParaRPr>
          </a:p>
          <a:p>
            <a:r>
              <a:rPr lang="uk-UA" sz="36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- </a:t>
            </a:r>
            <a:r>
              <a:rPr lang="ru-RU" sz="3600" b="1" err="1" smtClean="0">
                <a:solidFill>
                  <a:srgbClr val="0070C0"/>
                </a:solidFill>
              </a:rPr>
              <a:t>ціннісне </a:t>
            </a:r>
            <a:r>
              <a:rPr lang="ru-RU" sz="3600" b="1" err="1">
                <a:solidFill>
                  <a:srgbClr val="0070C0"/>
                </a:solidFill>
              </a:rPr>
              <a:t>ставлення до себе </a:t>
            </a:r>
          </a:p>
        </p:txBody>
      </p:sp>
    </p:spTree>
    <p:extLst>
      <p:ext uri="{BB962C8B-B14F-4D97-AF65-F5344CB8AC3E}">
        <p14:creationId xmlns="" val="3756481587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616" y="-32915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267744" y="341892"/>
            <a:ext cx="669674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endParaRPr lang="ru-RU" sz="5400" b="1" i="1" cap="none" spc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val="64186861"/>
              </p:ext>
            </p:extLst>
          </p:nvPr>
        </p:nvGraphicFramePr>
        <p:xfrm>
          <a:off x="2483768" y="548680"/>
          <a:ext cx="6336704" cy="52413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48472"/>
                <a:gridCol w="2088232"/>
              </a:tblGrid>
              <a:tr h="43205">
                <a:tc rowSpan="2"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ru-RU" sz="2400" err="1">
                          <a:effectLst/>
                        </a:rPr>
                        <a:t>Основні орієнтири виховання</a:t>
                      </a:r>
                      <a:endParaRPr lang="ru-RU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uk-UA" sz="2000">
                          <a:effectLst/>
                        </a:rPr>
                        <a:t>2023/2024 н.р.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vMerge="1">
                  <a:txBody>
                    <a:bodyPr vert="horz" wrap="square"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uk-UA" sz="2400" b="1">
                          <a:effectLst/>
                        </a:rPr>
                        <a:t>І семестр</a:t>
                      </a:r>
                      <a:endParaRPr lang="ru-RU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75253">
                <a:tc>
                  <a:txBody>
                    <a:bodyPr vert="horz" wrap="square"/>
                    <a:lstStyle/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ru-RU" sz="2400" err="1">
                          <a:effectLst/>
                        </a:rPr>
                        <a:t>ціннісне ставлення до суспільства та   держави</a:t>
                      </a:r>
                      <a:endParaRPr lang="ru-RU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uk-UA" sz="2400">
                          <a:effectLst/>
                        </a:rPr>
                        <a:t>3,12</a:t>
                      </a:r>
                      <a:endParaRPr lang="ru-RU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75253">
                <a:tc>
                  <a:txBody>
                    <a:bodyPr vert="horz" wrap="square"/>
                    <a:lstStyle/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ru-RU" sz="2400" err="1">
                          <a:effectLst/>
                        </a:rPr>
                        <a:t>ціннісне ставлення до людей</a:t>
                      </a:r>
                      <a:endParaRPr lang="ru-RU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uk-UA" sz="2400">
                          <a:effectLst/>
                        </a:rPr>
                        <a:t>3,99</a:t>
                      </a:r>
                      <a:endParaRPr lang="ru-RU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75253">
                <a:tc>
                  <a:txBody>
                    <a:bodyPr vert="horz" wrap="square"/>
                    <a:lstStyle/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ru-RU" sz="2400" err="1">
                          <a:effectLst/>
                        </a:rPr>
                        <a:t>ціннісне ставлення до природи</a:t>
                      </a:r>
                      <a:endParaRPr lang="ru-RU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uk-UA" sz="2400">
                          <a:effectLst/>
                        </a:rPr>
                        <a:t>3,59</a:t>
                      </a:r>
                      <a:endParaRPr lang="ru-RU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75253">
                <a:tc>
                  <a:txBody>
                    <a:bodyPr vert="horz" wrap="square"/>
                    <a:lstStyle/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ru-RU" sz="2400" err="1">
                          <a:effectLst/>
                        </a:rPr>
                        <a:t>ціннісне ставлення до мистецтва</a:t>
                      </a:r>
                      <a:endParaRPr lang="ru-RU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uk-UA" sz="2400">
                          <a:effectLst/>
                        </a:rPr>
                        <a:t>2,65</a:t>
                      </a:r>
                      <a:endParaRPr lang="ru-RU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75253">
                <a:tc>
                  <a:txBody>
                    <a:bodyPr vert="horz" wrap="square"/>
                    <a:lstStyle/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ru-RU" sz="2400" err="1">
                          <a:effectLst/>
                        </a:rPr>
                        <a:t>ціннісне ставлення до праці</a:t>
                      </a:r>
                      <a:endParaRPr lang="ru-RU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uk-UA" sz="2400">
                          <a:effectLst/>
                        </a:rPr>
                        <a:t>2,00</a:t>
                      </a:r>
                      <a:endParaRPr lang="ru-RU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75253">
                <a:tc>
                  <a:txBody>
                    <a:bodyPr vert="horz" wrap="square"/>
                    <a:lstStyle/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ru-RU" sz="2400" err="1">
                          <a:effectLst/>
                        </a:rPr>
                        <a:t>ціннісне ставлення до себе</a:t>
                      </a:r>
                      <a:endParaRPr lang="ru-RU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uk-UA" sz="2400">
                          <a:effectLst/>
                        </a:rPr>
                        <a:t>2,25</a:t>
                      </a:r>
                      <a:endParaRPr lang="ru-RU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950506">
                <a:tc>
                  <a:txBody>
                    <a:bodyPr vert="horz" wrap="square"/>
                    <a:lstStyle/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ru-RU" sz="2400" err="1">
                          <a:effectLst/>
                        </a:rPr>
                        <a:t>Загальний показник, рівень</a:t>
                      </a:r>
                      <a:endParaRPr lang="ru-RU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algn="r">
                        <a:spcAft>
                          <a:spcPct val="0"/>
                        </a:spcAft>
                      </a:pPr>
                      <a:r>
                        <a:rPr lang="uk-UA" sz="2400">
                          <a:effectLst/>
                        </a:rPr>
                        <a:t>2,93 – </a:t>
                      </a:r>
                      <a:r>
                        <a:rPr lang="uk-UA" sz="2400" smtClean="0">
                          <a:effectLst/>
                        </a:rPr>
                        <a:t>д</a:t>
                      </a:r>
                      <a:r>
                        <a:rPr lang="uk-UA" sz="2000" smtClean="0">
                          <a:effectLst/>
                        </a:rPr>
                        <a:t>остатній </a:t>
                      </a:r>
                      <a:r>
                        <a:rPr lang="uk-UA" sz="2000">
                          <a:effectLst/>
                        </a:rPr>
                        <a:t>рівень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val="1192912025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616" y="-32915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267744" y="341892"/>
            <a:ext cx="669674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endParaRPr lang="ru-RU" sz="5400" b="1" i="1" cap="none" spc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835696" y="61279"/>
            <a:ext cx="7028151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4191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val="1192912025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801" y="-17140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267744" y="341892"/>
            <a:ext cx="669674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endParaRPr lang="ru-RU" sz="5400" b="1" i="1" cap="none" spc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val="1087983827"/>
              </p:ext>
            </p:extLst>
          </p:nvPr>
        </p:nvGraphicFramePr>
        <p:xfrm>
          <a:off x="2358009" y="341892"/>
          <a:ext cx="6516214" cy="51883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74754"/>
                <a:gridCol w="1005369"/>
                <a:gridCol w="1005369"/>
                <a:gridCol w="1005369"/>
                <a:gridCol w="964931"/>
                <a:gridCol w="60422"/>
              </a:tblGrid>
              <a:tr h="396506">
                <a:tc rowSpan="2">
                  <a:txBody>
                    <a:bodyPr vert="horz" wrap="square"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ru-RU" sz="1800" err="1">
                          <a:effectLst/>
                        </a:rPr>
                        <a:t>Основні орієнтири виховання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859" marR="30859" marT="0" marB="0"/>
                </a:tc>
                <a:tc gridSpan="4"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uk-UA" sz="1800">
                          <a:effectLst/>
                        </a:rPr>
                        <a:t>навчальні роки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859" marR="30859" marT="0" marB="0"/>
                </a:tc>
                <a:tc hMerge="1">
                  <a:txBody>
                    <a:bodyPr vert="horz" wrap="square"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>
                        <a:spcAft>
                          <a:spcPct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407743">
                <a:tc vMerge="1">
                  <a:txBody>
                    <a:bodyPr vert="horz" wrap="square"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uk-UA" sz="1800">
                          <a:effectLst/>
                        </a:rPr>
                        <a:t>20</a:t>
                      </a:r>
                      <a:r>
                        <a:rPr lang="en-US" sz="1800">
                          <a:effectLst/>
                        </a:rPr>
                        <a:t>20</a:t>
                      </a:r>
                      <a:r>
                        <a:rPr lang="uk-UA" sz="1800" smtClean="0">
                          <a:effectLst/>
                        </a:rPr>
                        <a:t>/</a:t>
                      </a:r>
                    </a:p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uk-UA" sz="1800" smtClean="0">
                          <a:effectLst/>
                        </a:rPr>
                        <a:t>202</a:t>
                      </a:r>
                      <a:r>
                        <a:rPr lang="en-US" sz="1800">
                          <a:effectLst/>
                        </a:rPr>
                        <a:t>1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859" marR="30859" marT="0" marB="0"/>
                </a:tc>
                <a:tc>
                  <a:txBody>
                    <a:bodyPr vert="horz" wrap="square"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ru-RU" sz="1800">
                          <a:effectLst/>
                        </a:rPr>
                        <a:t>202</a:t>
                      </a:r>
                      <a:r>
                        <a:rPr lang="en-US" sz="1800">
                          <a:effectLst/>
                        </a:rPr>
                        <a:t>1</a:t>
                      </a:r>
                      <a:r>
                        <a:rPr lang="ru-RU" sz="1800" smtClean="0">
                          <a:effectLst/>
                        </a:rPr>
                        <a:t>/</a:t>
                      </a:r>
                    </a:p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ru-RU" sz="1800" smtClean="0">
                          <a:effectLst/>
                        </a:rPr>
                        <a:t>202</a:t>
                      </a:r>
                      <a:r>
                        <a:rPr lang="en-US" sz="1800">
                          <a:effectLst/>
                        </a:rPr>
                        <a:t>2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859" marR="30859" marT="0" marB="0"/>
                </a:tc>
                <a:tc>
                  <a:txBody>
                    <a:bodyPr vert="horz" wrap="square"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ru-RU" sz="1800">
                          <a:effectLst/>
                        </a:rPr>
                        <a:t>202</a:t>
                      </a:r>
                      <a:r>
                        <a:rPr lang="en-US" sz="1800">
                          <a:effectLst/>
                        </a:rPr>
                        <a:t>2</a:t>
                      </a:r>
                      <a:r>
                        <a:rPr lang="ru-RU" sz="1800" smtClean="0">
                          <a:effectLst/>
                        </a:rPr>
                        <a:t>/</a:t>
                      </a:r>
                    </a:p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ru-RU" sz="1800" smtClean="0">
                          <a:effectLst/>
                        </a:rPr>
                        <a:t>2023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859" marR="30859" marT="0" marB="0"/>
                </a:tc>
                <a:tc gridSpan="2">
                  <a:txBody>
                    <a:bodyPr vert="horz" wrap="square"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uk-UA" sz="1800">
                          <a:effectLst/>
                        </a:rPr>
                        <a:t>2023</a:t>
                      </a:r>
                      <a:r>
                        <a:rPr lang="uk-UA" sz="1800" smtClean="0">
                          <a:effectLst/>
                        </a:rPr>
                        <a:t>/</a:t>
                      </a:r>
                    </a:p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uk-UA" sz="1800" smtClean="0">
                          <a:effectLst/>
                        </a:rPr>
                        <a:t>2024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859" marR="30859" marT="0" marB="0"/>
                </a:tc>
                <a:tc hMerge="1">
                  <a:txBody>
                    <a:bodyPr vert="horz" wrap="square"/>
                    <a:lstStyle/>
                    <a:p>
                      <a:endParaRPr lang="ru-RU"/>
                    </a:p>
                  </a:txBody>
                  <a:tcPr/>
                </a:tc>
              </a:tr>
              <a:tr h="482316">
                <a:tc>
                  <a:txBody>
                    <a:bodyPr vert="horz" wrap="square"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ru-RU" sz="1800" err="1">
                          <a:effectLst/>
                        </a:rPr>
                        <a:t>ціннісне ставлення до суспільства та   держави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859" marR="30859" marT="0" marB="0"/>
                </a:tc>
                <a:tc>
                  <a:txBody>
                    <a:bodyPr vert="horz" wrap="square"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ru-RU" sz="1800">
                          <a:effectLst/>
                        </a:rPr>
                        <a:t>2,9</a:t>
                      </a:r>
                      <a:r>
                        <a:rPr lang="uk-UA" sz="1800">
                          <a:effectLst/>
                        </a:rPr>
                        <a:t>8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859" marR="30859" marT="0" marB="0"/>
                </a:tc>
                <a:tc>
                  <a:txBody>
                    <a:bodyPr vert="horz" wrap="square"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ru-RU" sz="1800">
                          <a:effectLst/>
                        </a:rPr>
                        <a:t>3,1</a:t>
                      </a:r>
                      <a:r>
                        <a:rPr lang="uk-UA" sz="1800">
                          <a:effectLst/>
                        </a:rPr>
                        <a:t>1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859" marR="30859" marT="0" marB="0"/>
                </a:tc>
                <a:tc>
                  <a:txBody>
                    <a:bodyPr vert="horz" wrap="square"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uk-UA" sz="1800">
                          <a:effectLst/>
                        </a:rPr>
                        <a:t>3,13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859" marR="30859" marT="0" marB="0"/>
                </a:tc>
                <a:tc gridSpan="2">
                  <a:txBody>
                    <a:bodyPr vert="horz" wrap="square"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uk-UA" sz="1800">
                          <a:effectLst/>
                        </a:rPr>
                        <a:t>3,12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859" marR="30859" marT="0" marB="0"/>
                </a:tc>
                <a:tc hMerge="1">
                  <a:txBody>
                    <a:bodyPr vert="horz" wrap="square"/>
                    <a:lstStyle/>
                    <a:p>
                      <a:endParaRPr lang="ru-RU"/>
                    </a:p>
                  </a:txBody>
                  <a:tcPr/>
                </a:tc>
              </a:tr>
              <a:tr h="482316">
                <a:tc>
                  <a:txBody>
                    <a:bodyPr vert="horz" wrap="square"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ru-RU" sz="1800">
                          <a:effectLst/>
                        </a:rPr>
                        <a:t>ціннісне ставлення до людей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859" marR="30859" marT="0" marB="0"/>
                </a:tc>
                <a:tc>
                  <a:txBody>
                    <a:bodyPr vert="horz" wrap="square"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ru-RU" sz="1800">
                          <a:effectLst/>
                        </a:rPr>
                        <a:t>3,</a:t>
                      </a:r>
                      <a:r>
                        <a:rPr lang="uk-UA" sz="1800">
                          <a:effectLst/>
                        </a:rPr>
                        <a:t>50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859" marR="30859" marT="0" marB="0"/>
                </a:tc>
                <a:tc>
                  <a:txBody>
                    <a:bodyPr vert="horz" wrap="square"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ru-RU" sz="1800">
                          <a:effectLst/>
                        </a:rPr>
                        <a:t>3,</a:t>
                      </a:r>
                      <a:r>
                        <a:rPr lang="uk-UA" sz="1800">
                          <a:effectLst/>
                        </a:rPr>
                        <a:t>61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859" marR="30859" marT="0" marB="0"/>
                </a:tc>
                <a:tc>
                  <a:txBody>
                    <a:bodyPr vert="horz" wrap="square"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uk-UA" sz="1800">
                          <a:effectLst/>
                        </a:rPr>
                        <a:t>4,00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859" marR="30859" marT="0" marB="0"/>
                </a:tc>
                <a:tc gridSpan="2">
                  <a:txBody>
                    <a:bodyPr vert="horz" wrap="square"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uk-UA" sz="1800">
                          <a:effectLst/>
                        </a:rPr>
                        <a:t>3,99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859" marR="30859" marT="0" marB="0"/>
                </a:tc>
                <a:tc hMerge="1">
                  <a:txBody>
                    <a:bodyPr vert="horz" wrap="square"/>
                    <a:lstStyle/>
                    <a:p>
                      <a:endParaRPr lang="ru-RU"/>
                    </a:p>
                  </a:txBody>
                  <a:tcPr/>
                </a:tc>
              </a:tr>
              <a:tr h="482316">
                <a:tc>
                  <a:txBody>
                    <a:bodyPr vert="horz" wrap="square"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ru-RU" sz="1800">
                          <a:effectLst/>
                        </a:rPr>
                        <a:t>ціннісне ставлення до природи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859" marR="30859" marT="0" marB="0"/>
                </a:tc>
                <a:tc>
                  <a:txBody>
                    <a:bodyPr vert="horz" wrap="square"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ru-RU" sz="1800">
                          <a:effectLst/>
                        </a:rPr>
                        <a:t>3,</a:t>
                      </a:r>
                      <a:r>
                        <a:rPr lang="uk-UA" sz="1800">
                          <a:effectLst/>
                        </a:rPr>
                        <a:t>70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859" marR="30859" marT="0" marB="0"/>
                </a:tc>
                <a:tc>
                  <a:txBody>
                    <a:bodyPr vert="horz" wrap="square"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ru-RU" sz="1800">
                          <a:effectLst/>
                        </a:rPr>
                        <a:t>3,</a:t>
                      </a:r>
                      <a:r>
                        <a:rPr lang="uk-UA" sz="1800">
                          <a:effectLst/>
                        </a:rPr>
                        <a:t>20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859" marR="30859" marT="0" marB="0"/>
                </a:tc>
                <a:tc>
                  <a:txBody>
                    <a:bodyPr vert="horz" wrap="square"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uk-UA" sz="1800">
                          <a:effectLst/>
                        </a:rPr>
                        <a:t>3,60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859" marR="30859" marT="0" marB="0"/>
                </a:tc>
                <a:tc gridSpan="2">
                  <a:txBody>
                    <a:bodyPr vert="horz" wrap="square"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uk-UA" sz="1800">
                          <a:effectLst/>
                        </a:rPr>
                        <a:t>3,59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859" marR="30859" marT="0" marB="0"/>
                </a:tc>
                <a:tc hMerge="1">
                  <a:txBody>
                    <a:bodyPr vert="horz" wrap="square"/>
                    <a:lstStyle/>
                    <a:p>
                      <a:endParaRPr lang="ru-RU"/>
                    </a:p>
                  </a:txBody>
                  <a:tcPr/>
                </a:tc>
              </a:tr>
              <a:tr h="482316">
                <a:tc>
                  <a:txBody>
                    <a:bodyPr vert="horz" wrap="square"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ru-RU" sz="1800">
                          <a:effectLst/>
                        </a:rPr>
                        <a:t>ціннісне ставлення до мистецтва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859" marR="30859" marT="0" marB="0"/>
                </a:tc>
                <a:tc>
                  <a:txBody>
                    <a:bodyPr vert="horz" wrap="square"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ru-RU" sz="1800">
                          <a:effectLst/>
                        </a:rPr>
                        <a:t>2,</a:t>
                      </a:r>
                      <a:r>
                        <a:rPr lang="uk-UA" sz="1800">
                          <a:effectLst/>
                        </a:rPr>
                        <a:t>70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859" marR="30859" marT="0" marB="0"/>
                </a:tc>
                <a:tc>
                  <a:txBody>
                    <a:bodyPr vert="horz" wrap="square"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ru-RU" sz="1800">
                          <a:effectLst/>
                        </a:rPr>
                        <a:t>2,</a:t>
                      </a:r>
                      <a:r>
                        <a:rPr lang="uk-UA" sz="1800">
                          <a:effectLst/>
                        </a:rPr>
                        <a:t>30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859" marR="30859" marT="0" marB="0"/>
                </a:tc>
                <a:tc>
                  <a:txBody>
                    <a:bodyPr vert="horz" wrap="square"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uk-UA" sz="1800">
                          <a:effectLst/>
                        </a:rPr>
                        <a:t>2,70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859" marR="30859" marT="0" marB="0"/>
                </a:tc>
                <a:tc gridSpan="2">
                  <a:txBody>
                    <a:bodyPr vert="horz" wrap="square"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uk-UA" sz="1800">
                          <a:effectLst/>
                        </a:rPr>
                        <a:t>2,65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859" marR="30859" marT="0" marB="0"/>
                </a:tc>
                <a:tc hMerge="1">
                  <a:txBody>
                    <a:bodyPr vert="horz" wrap="square"/>
                    <a:lstStyle/>
                    <a:p>
                      <a:endParaRPr lang="ru-RU"/>
                    </a:p>
                  </a:txBody>
                  <a:tcPr/>
                </a:tc>
              </a:tr>
              <a:tr h="241158">
                <a:tc>
                  <a:txBody>
                    <a:bodyPr vert="horz" wrap="square"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ru-RU" sz="1800">
                          <a:effectLst/>
                        </a:rPr>
                        <a:t>ціннісне ставлення до праці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859" marR="30859" marT="0" marB="0"/>
                </a:tc>
                <a:tc>
                  <a:txBody>
                    <a:bodyPr vert="horz" wrap="square"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ru-RU" sz="1800">
                          <a:effectLst/>
                        </a:rPr>
                        <a:t>2,00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859" marR="30859" marT="0" marB="0"/>
                </a:tc>
                <a:tc>
                  <a:txBody>
                    <a:bodyPr vert="horz" wrap="square"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ru-RU" sz="1800">
                          <a:effectLst/>
                        </a:rPr>
                        <a:t>2,</a:t>
                      </a:r>
                      <a:r>
                        <a:rPr lang="uk-UA" sz="1800">
                          <a:effectLst/>
                        </a:rPr>
                        <a:t>20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859" marR="30859" marT="0" marB="0"/>
                </a:tc>
                <a:tc>
                  <a:txBody>
                    <a:bodyPr vert="horz" wrap="square"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uk-UA" sz="1800">
                          <a:effectLst/>
                        </a:rPr>
                        <a:t>2,10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859" marR="30859" marT="0" marB="0"/>
                </a:tc>
                <a:tc gridSpan="2">
                  <a:txBody>
                    <a:bodyPr vert="horz" wrap="square"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uk-UA" sz="1800">
                          <a:effectLst/>
                        </a:rPr>
                        <a:t>2,00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859" marR="30859" marT="0" marB="0"/>
                </a:tc>
                <a:tc hMerge="1">
                  <a:txBody>
                    <a:bodyPr vert="horz" wrap="square"/>
                    <a:lstStyle/>
                    <a:p>
                      <a:endParaRPr lang="ru-RU"/>
                    </a:p>
                  </a:txBody>
                  <a:tcPr/>
                </a:tc>
              </a:tr>
              <a:tr h="241158">
                <a:tc>
                  <a:txBody>
                    <a:bodyPr vert="horz" wrap="square"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ru-RU" sz="1800">
                          <a:effectLst/>
                        </a:rPr>
                        <a:t>ціннісне ставлення до себе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859" marR="30859" marT="0" marB="0"/>
                </a:tc>
                <a:tc>
                  <a:txBody>
                    <a:bodyPr vert="horz" wrap="square"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ru-RU" sz="1800">
                          <a:effectLst/>
                        </a:rPr>
                        <a:t>2,40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859" marR="30859" marT="0" marB="0"/>
                </a:tc>
                <a:tc>
                  <a:txBody>
                    <a:bodyPr vert="horz" wrap="square"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ru-RU" sz="1800">
                          <a:effectLst/>
                        </a:rPr>
                        <a:t>2,00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859" marR="30859" marT="0" marB="0"/>
                </a:tc>
                <a:tc>
                  <a:txBody>
                    <a:bodyPr vert="horz" wrap="square"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uk-UA" sz="1800">
                          <a:effectLst/>
                        </a:rPr>
                        <a:t>2,20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859" marR="30859" marT="0" marB="0"/>
                </a:tc>
                <a:tc gridSpan="2">
                  <a:txBody>
                    <a:bodyPr vert="horz" wrap="square"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uk-UA" sz="1800">
                          <a:effectLst/>
                        </a:rPr>
                        <a:t>2,25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859" marR="30859" marT="0" marB="0"/>
                </a:tc>
                <a:tc hMerge="1">
                  <a:txBody>
                    <a:bodyPr vert="horz" wrap="square"/>
                    <a:lstStyle/>
                    <a:p>
                      <a:endParaRPr lang="ru-RU"/>
                    </a:p>
                  </a:txBody>
                  <a:tcPr/>
                </a:tc>
              </a:tr>
              <a:tr h="951398">
                <a:tc>
                  <a:txBody>
                    <a:bodyPr vert="horz" wrap="square"/>
                    <a:lstStyle/>
                    <a:p>
                      <a:pPr algn="just">
                        <a:spcAft>
                          <a:spcPct val="0"/>
                        </a:spcAft>
                      </a:pPr>
                      <a:r>
                        <a:rPr lang="ru-RU" sz="1800" err="1">
                          <a:effectLst/>
                        </a:rPr>
                        <a:t>Загальний показник, рівень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859" marR="30859" marT="0" marB="0"/>
                </a:tc>
                <a:tc>
                  <a:txBody>
                    <a:bodyPr vert="horz" wrap="square"/>
                    <a:lstStyle/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ru-RU" sz="1800">
                          <a:effectLst/>
                        </a:rPr>
                        <a:t>2,89 – достатній рівень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859" marR="30859" marT="0" marB="0"/>
                </a:tc>
                <a:tc>
                  <a:txBody>
                    <a:bodyPr vert="horz" wrap="square"/>
                    <a:lstStyle/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ru-RU" sz="1800">
                          <a:effectLst/>
                        </a:rPr>
                        <a:t>2,71 – достатній рівень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859" marR="30859" marT="0" marB="0"/>
                </a:tc>
                <a:tc>
                  <a:txBody>
                    <a:bodyPr vert="horz" wrap="square"/>
                    <a:lstStyle/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uk-UA" sz="1800">
                          <a:effectLst/>
                        </a:rPr>
                        <a:t>2,96 – достатній рівень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859" marR="30859" marT="0" marB="0"/>
                </a:tc>
                <a:tc gridSpan="2">
                  <a:txBody>
                    <a:bodyPr vert="horz" wrap="square"/>
                    <a:lstStyle/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uk-UA" sz="1800">
                          <a:effectLst/>
                        </a:rPr>
                        <a:t>2,93 – достатній рівень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859" marR="30859" marT="0" marB="0"/>
                </a:tc>
                <a:tc hMerge="1">
                  <a:txBody>
                    <a:bodyPr vert="horz" wrap="square"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val="2931463350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616" y="-32915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267744" y="341892"/>
            <a:ext cx="6696744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endParaRPr lang="uk-UA" sz="5400"/>
          </a:p>
          <a:p>
            <a:pPr algn="ctr"/>
            <a:endParaRPr lang="uk-UA" sz="5400"/>
          </a:p>
          <a:p>
            <a:pPr algn="ctr"/>
            <a:endParaRPr lang="uk-UA" sz="5400" b="1" i="1" cap="none" spc="0" smtClean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algn="ctr"/>
            <a:endParaRPr lang="uk-UA" sz="5400" b="1" i="1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algn="ctr"/>
            <a:endParaRPr lang="uk-UA" sz="5400" b="1" i="1" cap="none" spc="0" smtClean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algn="ctr"/>
            <a:endParaRPr lang="uk-UA" sz="5400" b="1" i="1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algn="ctr"/>
            <a:endParaRPr lang="uk-UA" sz="5400" b="1" i="1" cap="none" spc="0" smtClean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algn="ctr"/>
            <a:endParaRPr lang="ru-RU" sz="5400" b="1" i="1" cap="none" spc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51276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="" val="4247722773"/>
              </p:ext>
            </p:extLst>
          </p:nvPr>
        </p:nvGraphicFramePr>
        <p:xfrm>
          <a:off x="2144588" y="116632"/>
          <a:ext cx="6891908" cy="576064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</p:spTree>
    <p:extLst>
      <p:ext uri="{BB962C8B-B14F-4D97-AF65-F5344CB8AC3E}">
        <p14:creationId xmlns="" val="2931463350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616" y="-32915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19672" y="764704"/>
            <a:ext cx="734481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endParaRPr lang="ru-RU" sz="5400" b="1" i="1" cap="none" spc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680339" y="476672"/>
            <a:ext cx="5295900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val="2931463350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616" y="-32915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11760" y="341892"/>
            <a:ext cx="6552728" cy="566308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sz="54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r>
              <a:rPr lang="uk-UA" sz="2800" b="1" smtClean="0">
                <a:solidFill>
                  <a:srgbClr val="0070C0"/>
                </a:solidFill>
              </a:rPr>
              <a:t>Пріоритетні обов`язки  педагогів ліцею </a:t>
            </a:r>
            <a:r>
              <a:rPr lang="uk-UA" sz="2800" b="1">
                <a:solidFill>
                  <a:srgbClr val="0070C0"/>
                </a:solidFill>
              </a:rPr>
              <a:t>в умовах воєнного стану:</a:t>
            </a:r>
            <a:endParaRPr lang="ru-RU" sz="2800" b="1">
              <a:solidFill>
                <a:srgbClr val="0070C0"/>
              </a:solidFill>
            </a:endParaRPr>
          </a:p>
          <a:p>
            <a:r>
              <a:rPr lang="uk-UA" sz="2800" b="1">
                <a:solidFill>
                  <a:srgbClr val="0070C0"/>
                </a:solidFill>
              </a:rPr>
              <a:t>- сприяння організації комунікації дітей та їхніх батьків з іншими членами громади;</a:t>
            </a:r>
            <a:endParaRPr lang="ru-RU" sz="2800" b="1">
              <a:solidFill>
                <a:srgbClr val="0070C0"/>
              </a:solidFill>
            </a:endParaRPr>
          </a:p>
          <a:p>
            <a:r>
              <a:rPr lang="uk-UA" sz="2800" b="1">
                <a:solidFill>
                  <a:srgbClr val="0070C0"/>
                </a:solidFill>
              </a:rPr>
              <a:t>- навчання дітей питанням безпеки;</a:t>
            </a:r>
            <a:endParaRPr lang="ru-RU" sz="2800" b="1">
              <a:solidFill>
                <a:srgbClr val="0070C0"/>
              </a:solidFill>
            </a:endParaRPr>
          </a:p>
          <a:p>
            <a:r>
              <a:rPr lang="uk-UA" sz="2800" b="1" smtClean="0">
                <a:solidFill>
                  <a:srgbClr val="0070C0"/>
                </a:solidFill>
              </a:rPr>
              <a:t>- просвітницька </a:t>
            </a:r>
            <a:r>
              <a:rPr lang="uk-UA" sz="2800" b="1">
                <a:solidFill>
                  <a:srgbClr val="0070C0"/>
                </a:solidFill>
              </a:rPr>
              <a:t>робота з батьками щодо відповідального ставлення до життя і здоров`я дітей;</a:t>
            </a:r>
            <a:endParaRPr lang="ru-RU" sz="2800" b="1">
              <a:solidFill>
                <a:srgbClr val="0070C0"/>
              </a:solidFill>
            </a:endParaRPr>
          </a:p>
          <a:p>
            <a:r>
              <a:rPr lang="uk-UA" sz="2800" b="1">
                <a:solidFill>
                  <a:srgbClr val="0070C0"/>
                </a:solidFill>
              </a:rPr>
              <a:t>- адаптація освітнього процесу в умовах війни з урахуванням ситуацій, що склались.</a:t>
            </a:r>
            <a:endParaRPr lang="ru-RU" sz="2800" b="1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="" val="746346652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616" y="-32915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11760" y="341892"/>
            <a:ext cx="6552728" cy="609397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sz="54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r>
              <a:rPr lang="ru-RU" sz="2800" b="1" err="1">
                <a:solidFill>
                  <a:srgbClr val="0070C0"/>
                </a:solidFill>
              </a:rPr>
              <a:t>Найважливішими напрямами виховної роботи зараз мають стати: </a:t>
            </a:r>
          </a:p>
          <a:p>
            <a:pPr lvl="0"/>
            <a:r>
              <a:rPr lang="ru-RU" sz="2800" b="1" smtClean="0">
                <a:solidFill>
                  <a:srgbClr val="0070C0"/>
                </a:solidFill>
              </a:rPr>
              <a:t>- психологічна </a:t>
            </a:r>
            <a:r>
              <a:rPr lang="ru-RU" sz="2800" b="1">
                <a:solidFill>
                  <a:srgbClr val="0070C0"/>
                </a:solidFill>
              </a:rPr>
              <a:t>та емоційна підтримка учнів;</a:t>
            </a:r>
          </a:p>
          <a:p>
            <a:pPr lvl="0"/>
            <a:r>
              <a:rPr lang="ru-RU" sz="2800" b="1" smtClean="0">
                <a:solidFill>
                  <a:srgbClr val="0070C0"/>
                </a:solidFill>
              </a:rPr>
              <a:t>- навчання </a:t>
            </a:r>
            <a:r>
              <a:rPr lang="ru-RU" sz="2800" b="1">
                <a:solidFill>
                  <a:srgbClr val="0070C0"/>
                </a:solidFill>
              </a:rPr>
              <a:t>правил поведінки в умовах воєнного стану (під час повітряних тривог, поводження з вибухонебезпечними предметами, перша медична допомога тощо);</a:t>
            </a:r>
          </a:p>
          <a:p>
            <a:pPr lvl="0"/>
            <a:r>
              <a:rPr lang="ru-RU" sz="2800" b="1" smtClean="0">
                <a:solidFill>
                  <a:srgbClr val="0070C0"/>
                </a:solidFill>
              </a:rPr>
              <a:t>- адаптація </a:t>
            </a:r>
            <a:r>
              <a:rPr lang="ru-RU" sz="2800" b="1">
                <a:solidFill>
                  <a:srgbClr val="0070C0"/>
                </a:solidFill>
              </a:rPr>
              <a:t>та підтримка учнів-ВПО;</a:t>
            </a:r>
          </a:p>
          <a:p>
            <a:pPr lvl="0"/>
            <a:r>
              <a:rPr lang="ru-RU" sz="2800" b="1" smtClean="0">
                <a:solidFill>
                  <a:srgbClr val="0070C0"/>
                </a:solidFill>
              </a:rPr>
              <a:t>- розвиток </a:t>
            </a:r>
            <a:r>
              <a:rPr lang="ru-RU" sz="2800" b="1">
                <a:solidFill>
                  <a:srgbClr val="0070C0"/>
                </a:solidFill>
              </a:rPr>
              <a:t>критичного мислення та медіаграмотності;</a:t>
            </a:r>
          </a:p>
          <a:p>
            <a:pPr lvl="0"/>
            <a:r>
              <a:rPr lang="ru-RU" sz="2800" b="1" smtClean="0">
                <a:solidFill>
                  <a:srgbClr val="0070C0"/>
                </a:solidFill>
              </a:rPr>
              <a:t>- національно-патріотичне </a:t>
            </a:r>
            <a:r>
              <a:rPr lang="ru-RU" sz="2800" b="1" err="1">
                <a:solidFill>
                  <a:srgbClr val="0070C0"/>
                </a:solidFill>
              </a:rPr>
              <a:t>виховання. </a:t>
            </a:r>
          </a:p>
        </p:txBody>
      </p:sp>
    </p:spTree>
    <p:extLst>
      <p:ext uri="{BB962C8B-B14F-4D97-AF65-F5344CB8AC3E}">
        <p14:creationId xmlns="" val="746346652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616" y="-32915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11760" y="341892"/>
            <a:ext cx="6552728" cy="683264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sz="54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r>
              <a:rPr lang="ru-RU" sz="2400" b="1" err="1">
                <a:solidFill>
                  <a:srgbClr val="0070C0"/>
                </a:solidFill>
              </a:rPr>
              <a:t>Психологічна та емоційна підтримка </a:t>
            </a:r>
            <a:r>
              <a:rPr lang="ru-RU" sz="2400" b="1" err="1" smtClean="0">
                <a:solidFill>
                  <a:srgbClr val="0070C0"/>
                </a:solidFill>
              </a:rPr>
              <a:t>учнів</a:t>
            </a:r>
            <a:endParaRPr lang="ru-RU" sz="2400" b="1" smtClean="0">
              <a:solidFill>
                <a:srgbClr val="0070C0"/>
              </a:solidFill>
            </a:endParaRPr>
          </a:p>
          <a:p>
            <a:pPr lvl="0"/>
            <a:r>
              <a:rPr lang="ru-RU" sz="2400" smtClean="0"/>
              <a:t>- методичні </a:t>
            </a:r>
            <a:r>
              <a:rPr lang="ru-RU" sz="2400" err="1"/>
              <a:t>рекомендації </a:t>
            </a:r>
            <a:r>
              <a:rPr lang="ru-RU" sz="2400">
                <a:hlinkClick r:id="rId3"/>
              </a:rPr>
              <a:t>«Перша психологічна допомога. Алгоритм дій»</a:t>
            </a:r>
            <a:r>
              <a:rPr lang="ru-RU" sz="2400"/>
              <a:t>;</a:t>
            </a:r>
          </a:p>
          <a:p>
            <a:pPr lvl="0"/>
            <a:r>
              <a:rPr lang="ru-RU" sz="2400" smtClean="0"/>
              <a:t>- лист </a:t>
            </a:r>
            <a:r>
              <a:rPr lang="ru-RU" sz="2400"/>
              <a:t>МОН від 29 березня 2022 року </a:t>
            </a:r>
            <a:r>
              <a:rPr lang="ru-RU" sz="2400">
                <a:hlinkClick r:id="rId4"/>
              </a:rPr>
              <a:t>«Про забезпечення психологічного супроводу учасників освітнього процесу в умовах воєнного стану в Україні»</a:t>
            </a:r>
            <a:r>
              <a:rPr lang="ru-RU" sz="2400"/>
              <a:t>;</a:t>
            </a:r>
          </a:p>
          <a:p>
            <a:pPr lvl="0"/>
            <a:r>
              <a:rPr lang="ru-RU" sz="2400" smtClean="0"/>
              <a:t>- Telegram-канал</a:t>
            </a:r>
            <a:r>
              <a:rPr lang="ru-RU" sz="2400"/>
              <a:t> </a:t>
            </a:r>
            <a:r>
              <a:rPr lang="ru-RU" sz="2400">
                <a:hlinkClick r:id="rId5"/>
              </a:rPr>
              <a:t>«Підтримай дитину»</a:t>
            </a:r>
            <a:r>
              <a:rPr lang="ru-RU" sz="2400"/>
              <a:t>;</a:t>
            </a:r>
          </a:p>
          <a:p>
            <a:pPr lvl="0"/>
            <a:r>
              <a:rPr lang="ru-RU" sz="2400" smtClean="0"/>
              <a:t>- стаття</a:t>
            </a:r>
            <a:r>
              <a:rPr lang="ru-RU" sz="2400"/>
              <a:t> </a:t>
            </a:r>
            <a:r>
              <a:rPr lang="ru-RU" sz="2400">
                <a:hlinkClick r:id="rId6"/>
              </a:rPr>
              <a:t>«Підтримка учнів в умовах війни: 5 порад учителям»</a:t>
            </a:r>
            <a:r>
              <a:rPr lang="ru-RU" sz="2400"/>
              <a:t>;</a:t>
            </a:r>
          </a:p>
          <a:p>
            <a:pPr lvl="0"/>
            <a:r>
              <a:rPr lang="ru-RU" sz="2400" smtClean="0"/>
              <a:t>- стаття</a:t>
            </a:r>
            <a:r>
              <a:rPr lang="ru-RU" sz="2400"/>
              <a:t> </a:t>
            </a:r>
            <a:r>
              <a:rPr lang="ru-RU" sz="2400">
                <a:hlinkClick r:id="rId7"/>
              </a:rPr>
              <a:t>«Як працювати з учнями, які зазнали психологічних травм»</a:t>
            </a:r>
            <a:r>
              <a:rPr lang="ru-RU" sz="2400"/>
              <a:t>;</a:t>
            </a:r>
          </a:p>
          <a:p>
            <a:pPr lvl="0"/>
            <a:r>
              <a:rPr lang="ru-RU" sz="2400" smtClean="0"/>
              <a:t>- стаття</a:t>
            </a:r>
            <a:r>
              <a:rPr lang="ru-RU" sz="2400"/>
              <a:t> </a:t>
            </a:r>
            <a:r>
              <a:rPr lang="ru-RU" sz="2400">
                <a:hlinkClick r:id="rId8"/>
              </a:rPr>
              <a:t>«Психологічна та емоційна підтримка школярів у воєнний час: ідеї та поради»</a:t>
            </a:r>
            <a:r>
              <a:rPr lang="ru-RU" sz="2400"/>
              <a:t>;</a:t>
            </a:r>
          </a:p>
          <a:p>
            <a:pPr lvl="0"/>
            <a:r>
              <a:rPr lang="ru-RU" sz="2400" smtClean="0"/>
              <a:t>- інтернет-конференція</a:t>
            </a:r>
            <a:r>
              <a:rPr lang="ru-RU" sz="2400"/>
              <a:t> </a:t>
            </a:r>
            <a:r>
              <a:rPr lang="ru-RU" sz="2400">
                <a:hlinkClick r:id="rId9"/>
              </a:rPr>
              <a:t>«Психолого-педагогічні засади роботи в кризових умовах»</a:t>
            </a:r>
            <a:r>
              <a:rPr lang="ru-RU" sz="2400"/>
              <a:t>.</a:t>
            </a:r>
          </a:p>
          <a:p>
            <a:endParaRPr lang="ru-RU" sz="2400"/>
          </a:p>
        </p:txBody>
      </p:sp>
    </p:spTree>
    <p:extLst>
      <p:ext uri="{BB962C8B-B14F-4D97-AF65-F5344CB8AC3E}">
        <p14:creationId xmlns="" val="321233950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616" y="-32915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11760" y="341892"/>
            <a:ext cx="6552728" cy="649408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sz="54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r>
              <a:rPr lang="ru-RU" sz="2800" b="1" err="1"/>
              <a:t>Адаптація та підтримка </a:t>
            </a:r>
            <a:r>
              <a:rPr lang="ru-RU" sz="2800" b="1" err="1" smtClean="0"/>
              <a:t>учнів-ВПО</a:t>
            </a:r>
          </a:p>
          <a:p>
            <a:r>
              <a:rPr lang="ru-RU" sz="2800" err="1"/>
              <a:t>Під час роботи вам стануть у пригоді наступні матеріали:</a:t>
            </a:r>
          </a:p>
          <a:p>
            <a:pPr lvl="0"/>
            <a:r>
              <a:rPr lang="ru-RU" sz="2800" smtClean="0"/>
              <a:t>- стаття</a:t>
            </a:r>
            <a:r>
              <a:rPr lang="ru-RU" sz="2800"/>
              <a:t> </a:t>
            </a:r>
            <a:r>
              <a:rPr lang="ru-RU" sz="2800">
                <a:hlinkClick r:id="rId3"/>
              </a:rPr>
              <a:t>«У нас з'явився учень-ВПО: як познайомити дитину із класом»</a:t>
            </a:r>
            <a:r>
              <a:rPr lang="ru-RU" sz="2800"/>
              <a:t>;</a:t>
            </a:r>
          </a:p>
          <a:p>
            <a:pPr lvl="0"/>
            <a:r>
              <a:rPr lang="ru-RU" sz="2800" smtClean="0"/>
              <a:t>- стаття</a:t>
            </a:r>
            <a:r>
              <a:rPr lang="ru-RU" sz="2800"/>
              <a:t> </a:t>
            </a:r>
            <a:r>
              <a:rPr lang="ru-RU" sz="2800">
                <a:hlinkClick r:id="rId4"/>
              </a:rPr>
              <a:t>«Як працювати з учнями, які зазнали психологічних травм»</a:t>
            </a:r>
            <a:r>
              <a:rPr lang="ru-RU" sz="2800"/>
              <a:t>;</a:t>
            </a:r>
          </a:p>
          <a:p>
            <a:pPr lvl="0"/>
            <a:r>
              <a:rPr lang="ru-RU" sz="2800" smtClean="0"/>
              <a:t>- стаття</a:t>
            </a:r>
            <a:r>
              <a:rPr lang="ru-RU" sz="2800"/>
              <a:t> </a:t>
            </a:r>
            <a:r>
              <a:rPr lang="ru-RU" sz="2800">
                <a:hlinkClick r:id="rId5"/>
              </a:rPr>
              <a:t>«Три поради для протидії дискримінації та булінгу в школах в умовах воєнного стану»</a:t>
            </a:r>
            <a:r>
              <a:rPr lang="ru-RU" sz="2800"/>
              <a:t>;</a:t>
            </a:r>
          </a:p>
          <a:p>
            <a:pPr lvl="0"/>
            <a:r>
              <a:rPr lang="ru-RU" sz="2800" smtClean="0"/>
              <a:t>- стаття</a:t>
            </a:r>
            <a:r>
              <a:rPr lang="ru-RU" sz="2800"/>
              <a:t> </a:t>
            </a:r>
            <a:r>
              <a:rPr lang="ru-RU" sz="2800">
                <a:hlinkClick r:id="rId6"/>
              </a:rPr>
              <a:t>«Дистанційний тимбілдинг: 5 завдань для згуртування класу»</a:t>
            </a:r>
            <a:r>
              <a:rPr lang="ru-RU" sz="2800"/>
              <a:t>.</a:t>
            </a:r>
          </a:p>
          <a:p>
            <a:endParaRPr lang="ru-RU" sz="5400"/>
          </a:p>
        </p:txBody>
      </p:sp>
    </p:spTree>
    <p:extLst>
      <p:ext uri="{BB962C8B-B14F-4D97-AF65-F5344CB8AC3E}">
        <p14:creationId xmlns="" val="746346652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002" y="-1268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555776" y="341892"/>
            <a:ext cx="6588224" cy="65864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sz="54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r>
              <a:rPr lang="ru-RU" sz="2400" b="1"/>
              <a:t>Правила поведінки в умовах воєнного </a:t>
            </a:r>
            <a:r>
              <a:rPr lang="ru-RU" sz="2400" b="1" smtClean="0"/>
              <a:t>стану</a:t>
            </a:r>
          </a:p>
          <a:p>
            <a:r>
              <a:rPr lang="ru-RU" sz="2000" smtClean="0"/>
              <a:t>                                   Школярі </a:t>
            </a:r>
            <a:r>
              <a:rPr lang="ru-RU" sz="2000" err="1"/>
              <a:t>мають знати:</a:t>
            </a:r>
          </a:p>
          <a:p>
            <a:pPr lvl="0"/>
            <a:r>
              <a:rPr lang="ru-RU" sz="2000" smtClean="0"/>
              <a:t>- які </a:t>
            </a:r>
            <a:r>
              <a:rPr lang="ru-RU" sz="2000"/>
              <a:t>заборони та обмеження діють під час воєнного стану;</a:t>
            </a:r>
          </a:p>
          <a:p>
            <a:pPr lvl="0"/>
            <a:r>
              <a:rPr lang="ru-RU" sz="2000" smtClean="0"/>
              <a:t>- що </a:t>
            </a:r>
            <a:r>
              <a:rPr lang="ru-RU" sz="2000" err="1"/>
              <a:t>таке «тривожна валіза», як її зібрати, що туди покласти;</a:t>
            </a:r>
          </a:p>
          <a:p>
            <a:pPr lvl="0"/>
            <a:r>
              <a:rPr lang="ru-RU" sz="2000" smtClean="0"/>
              <a:t>- як </a:t>
            </a:r>
            <a:r>
              <a:rPr lang="ru-RU" sz="2000" err="1"/>
              <a:t>діяти під час повітряних тривог (що робити, якщо сигнал застав удома / на вулиці / в магазині тощо);</a:t>
            </a:r>
          </a:p>
          <a:p>
            <a:pPr lvl="0"/>
            <a:r>
              <a:rPr lang="ru-RU" sz="2000" smtClean="0"/>
              <a:t>- як </a:t>
            </a:r>
            <a:r>
              <a:rPr lang="ru-RU" sz="2000" err="1"/>
              <a:t>поводитися під час обстрілів;</a:t>
            </a:r>
          </a:p>
          <a:p>
            <a:pPr lvl="0"/>
            <a:r>
              <a:rPr lang="ru-RU" sz="2000" err="1"/>
              <a:t>що робити у випадку виявлення вибухонебезпечних предметів;</a:t>
            </a:r>
          </a:p>
          <a:p>
            <a:pPr marL="342900" lvl="0" indent="-342900">
              <a:buFontTx/>
              <a:buChar char="-"/>
            </a:pPr>
            <a:r>
              <a:rPr lang="ru-RU" sz="2000" smtClean="0"/>
              <a:t>як </a:t>
            </a:r>
            <a:r>
              <a:rPr lang="ru-RU" sz="2000" err="1"/>
              <a:t>надавати першу домедичну допомогу</a:t>
            </a:r>
            <a:r>
              <a:rPr lang="ru-RU" sz="2000" smtClean="0"/>
              <a:t>.</a:t>
            </a:r>
          </a:p>
          <a:p>
            <a:pPr lvl="0"/>
            <a:r>
              <a:rPr lang="uk-UA" sz="2000" smtClean="0"/>
              <a:t>                                           Література:</a:t>
            </a:r>
            <a:endParaRPr lang="ru-RU" sz="2000"/>
          </a:p>
          <a:p>
            <a:pPr lvl="0"/>
            <a:r>
              <a:rPr lang="ru-RU" sz="2000" smtClean="0"/>
              <a:t>- брошура</a:t>
            </a:r>
            <a:r>
              <a:rPr lang="ru-RU" sz="2000"/>
              <a:t> </a:t>
            </a:r>
            <a:r>
              <a:rPr lang="ru-RU" sz="2000">
                <a:hlinkClick r:id="rId3"/>
              </a:rPr>
              <a:t>«У разі надзвичайної ситуації або війни»</a:t>
            </a:r>
            <a:r>
              <a:rPr lang="ru-RU" sz="2000"/>
              <a:t>;</a:t>
            </a:r>
          </a:p>
          <a:p>
            <a:pPr lvl="0"/>
            <a:r>
              <a:rPr lang="ru-RU" sz="2000" smtClean="0"/>
              <a:t>- стаття</a:t>
            </a:r>
            <a:r>
              <a:rPr lang="ru-RU" sz="2000"/>
              <a:t> </a:t>
            </a:r>
            <a:r>
              <a:rPr lang="ru-RU" sz="2000">
                <a:hlinkClick r:id="rId4"/>
              </a:rPr>
              <a:t>«Правила поводження з вибухонебезпечними предметами: як провести виховну годину»</a:t>
            </a:r>
            <a:r>
              <a:rPr lang="ru-RU" sz="2000"/>
              <a:t>;</a:t>
            </a:r>
          </a:p>
          <a:p>
            <a:pPr lvl="0"/>
            <a:r>
              <a:rPr lang="ru-RU" sz="2000" smtClean="0"/>
              <a:t>- поради </a:t>
            </a:r>
            <a:r>
              <a:rPr lang="ru-RU" sz="2000" err="1"/>
              <a:t>від ДСНС </a:t>
            </a:r>
            <a:r>
              <a:rPr lang="ru-RU" sz="2000">
                <a:hlinkClick r:id="rId5"/>
              </a:rPr>
              <a:t>«Дії населення в умовах надзвичайних ситуацій воєнного характеру»</a:t>
            </a:r>
            <a:r>
              <a:rPr lang="ru-RU" sz="2000"/>
              <a:t>;</a:t>
            </a:r>
          </a:p>
          <a:p>
            <a:pPr lvl="0"/>
            <a:r>
              <a:rPr lang="ru-RU" sz="2000" err="1">
                <a:hlinkClick r:id="rId6"/>
              </a:rPr>
              <a:t>поради від проєкту ВзаємоДія</a:t>
            </a:r>
            <a:r>
              <a:rPr lang="ru-RU" sz="2000"/>
              <a:t>.</a:t>
            </a:r>
          </a:p>
          <a:p>
            <a:endParaRPr lang="ru-RU" sz="2800"/>
          </a:p>
        </p:txBody>
      </p:sp>
    </p:spTree>
    <p:extLst>
      <p:ext uri="{BB962C8B-B14F-4D97-AF65-F5344CB8AC3E}">
        <p14:creationId xmlns="" val="746346652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616" y="-32915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11760" y="341892"/>
            <a:ext cx="6552728" cy="55399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sz="54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r>
              <a:rPr lang="ru-RU" sz="2000" b="1" err="1"/>
              <a:t>Розвиток критичного мислення та </a:t>
            </a:r>
            <a:r>
              <a:rPr lang="ru-RU" sz="2000" b="1" err="1" smtClean="0"/>
              <a:t>медіаграмотності</a:t>
            </a:r>
            <a:endParaRPr lang="ru-RU" sz="2000" b="1" smtClean="0"/>
          </a:p>
          <a:p>
            <a:r>
              <a:rPr lang="ru-RU" sz="2000"/>
              <a:t>У цьому вам допоможуть наступні матеріали:</a:t>
            </a:r>
          </a:p>
          <a:p>
            <a:pPr lvl="0"/>
            <a:r>
              <a:rPr lang="ru-RU" sz="2000" smtClean="0"/>
              <a:t>- статті</a:t>
            </a:r>
            <a:r>
              <a:rPr lang="ru-RU" sz="2000"/>
              <a:t>, присвячені різноманітним </a:t>
            </a:r>
            <a:r>
              <a:rPr lang="ru-RU" sz="2000" err="1">
                <a:hlinkClick r:id="rId3"/>
              </a:rPr>
              <a:t>прийомам для розвитку критичного мислення</a:t>
            </a:r>
            <a:r>
              <a:rPr lang="ru-RU" sz="2000"/>
              <a:t> (їх можна використовувати під час годин спілкування чи навіть безпосередньо під час уроків);</a:t>
            </a:r>
          </a:p>
          <a:p>
            <a:pPr lvl="0"/>
            <a:r>
              <a:rPr lang="ru-RU" sz="2000" smtClean="0">
                <a:hlinkClick r:id="rId4"/>
              </a:rPr>
              <a:t>- відеоматеріали </a:t>
            </a:r>
            <a:r>
              <a:rPr lang="ru-RU" sz="2000">
                <a:hlinkClick r:id="rId4"/>
              </a:rPr>
              <a:t>(вебінари, інтернет-конференції)</a:t>
            </a:r>
            <a:r>
              <a:rPr lang="ru-RU" sz="2000"/>
              <a:t>, присвячені критичному мисленню в освітньому процесі;</a:t>
            </a:r>
          </a:p>
          <a:p>
            <a:pPr lvl="0"/>
            <a:r>
              <a:rPr lang="ru-RU" sz="2000" err="1"/>
              <a:t>статті, в яких ви знайдете </a:t>
            </a:r>
            <a:r>
              <a:rPr lang="ru-RU" sz="2000" err="1">
                <a:hlinkClick r:id="rId5"/>
              </a:rPr>
              <a:t>прийоми для розвитку медіаграмотності</a:t>
            </a:r>
            <a:r>
              <a:rPr lang="ru-RU" sz="2000"/>
              <a:t>;</a:t>
            </a:r>
          </a:p>
          <a:p>
            <a:pPr lvl="0"/>
            <a:r>
              <a:rPr lang="ru-RU" sz="2000" smtClean="0">
                <a:hlinkClick r:id="rId6"/>
              </a:rPr>
              <a:t>- відеоматеріали </a:t>
            </a:r>
            <a:r>
              <a:rPr lang="ru-RU" sz="2000">
                <a:hlinkClick r:id="rId6"/>
              </a:rPr>
              <a:t>(вебінари, інтернет-конференції)</a:t>
            </a:r>
            <a:r>
              <a:rPr lang="ru-RU" sz="2000"/>
              <a:t>, присвячені медіаграмотності в освітньому процесі;</a:t>
            </a:r>
          </a:p>
          <a:p>
            <a:pPr lvl="0"/>
            <a:r>
              <a:rPr lang="ru-RU" sz="2000" err="1">
                <a:hlinkClick r:id="rId7"/>
              </a:rPr>
              <a:t>матеріали</a:t>
            </a:r>
            <a:r>
              <a:rPr lang="ru-RU" sz="2000"/>
              <a:t> від національного проєкту з медіаграмотності «Фільтр»;</a:t>
            </a:r>
          </a:p>
          <a:p>
            <a:r>
              <a:rPr lang="ru-RU" sz="2000" smtClean="0"/>
              <a:t>- курс</a:t>
            </a:r>
            <a:r>
              <a:rPr lang="ru-RU" sz="2000"/>
              <a:t> </a:t>
            </a:r>
            <a:r>
              <a:rPr lang="ru-RU" sz="2000">
                <a:hlinkClick r:id="rId8"/>
              </a:rPr>
              <a:t>«Медіаграмотність та критичне мислення: від теорії до практики»</a:t>
            </a:r>
            <a:endParaRPr lang="ru-RU" sz="2000"/>
          </a:p>
        </p:txBody>
      </p:sp>
    </p:spTree>
    <p:extLst>
      <p:ext uri="{BB962C8B-B14F-4D97-AF65-F5344CB8AC3E}">
        <p14:creationId xmlns="" val="746346652"/>
      </p:ext>
    </p:ext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798" y="0"/>
            <a:ext cx="9144000" cy="687902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11760" y="341892"/>
            <a:ext cx="65527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sz="54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endParaRPr lang="ru-RU" sz="2800" b="1">
              <a:solidFill>
                <a:srgbClr val="0070C0"/>
              </a:solidFill>
            </a:endParaRPr>
          </a:p>
        </p:txBody>
      </p:sp>
      <p:pic>
        <p:nvPicPr>
          <p:cNvPr id="2050" name="Picture 2" descr="C:\Users\Work\Desktop\ВР\IMG_20240128_191006_565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290655" y="1393609"/>
            <a:ext cx="6844518" cy="3178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val="843989908"/>
      </p:ext>
    </p:ext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08520" y="5455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11760" y="341892"/>
            <a:ext cx="65527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sz="54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endParaRPr lang="ru-RU" sz="2800" b="1">
              <a:solidFill>
                <a:srgbClr val="0070C0"/>
              </a:solidFill>
            </a:endParaRPr>
          </a:p>
        </p:txBody>
      </p:sp>
      <p:pic>
        <p:nvPicPr>
          <p:cNvPr id="3074" name="Picture 2" descr="C:\Users\Work\Desktop\ВР\IMG_20240128_191006_68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411760" y="246544"/>
            <a:ext cx="6408712" cy="3004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131840" y="2274838"/>
            <a:ext cx="568863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mtClean="0"/>
          </a:p>
          <a:p>
            <a:endParaRPr lang="ru-RU"/>
          </a:p>
          <a:p>
            <a:endParaRPr lang="ru-RU" smtClean="0"/>
          </a:p>
          <a:p>
            <a:endParaRPr lang="ru-RU"/>
          </a:p>
          <a:p>
            <a:endParaRPr lang="ru-RU" b="1"/>
          </a:p>
          <a:p>
            <a:r>
              <a:rPr lang="ru-RU" b="1" err="1" smtClean="0"/>
              <a:t>Чи </a:t>
            </a:r>
            <a:r>
              <a:rPr lang="ru-RU" b="1"/>
              <a:t>любите ви свою країну</a:t>
            </a:r>
            <a:br>
              <a:rPr lang="ru-RU" b="1"/>
            </a:br>
            <a:r>
              <a:rPr lang="ru-RU"/>
              <a:t>4А </a:t>
            </a:r>
            <a:r>
              <a:rPr lang="ru-RU" smtClean="0"/>
              <a:t>  Так </a:t>
            </a:r>
            <a:r>
              <a:rPr lang="ru-RU"/>
              <a:t>100%</a:t>
            </a:r>
            <a:br>
              <a:rPr lang="ru-RU"/>
            </a:br>
            <a:r>
              <a:rPr lang="ru-RU"/>
              <a:t>4Б </a:t>
            </a:r>
            <a:r>
              <a:rPr lang="ru-RU" smtClean="0"/>
              <a:t>  Так </a:t>
            </a:r>
            <a:r>
              <a:rPr lang="ru-RU"/>
              <a:t>100%</a:t>
            </a:r>
            <a:br>
              <a:rPr lang="ru-RU"/>
            </a:br>
            <a:r>
              <a:rPr lang="ru-RU"/>
              <a:t>5А </a:t>
            </a:r>
            <a:r>
              <a:rPr lang="ru-RU" smtClean="0"/>
              <a:t>  так </a:t>
            </a:r>
            <a:r>
              <a:rPr lang="ru-RU"/>
              <a:t>100%</a:t>
            </a:r>
            <a:br>
              <a:rPr lang="ru-RU"/>
            </a:br>
            <a:r>
              <a:rPr lang="ru-RU"/>
              <a:t>5Б </a:t>
            </a:r>
            <a:r>
              <a:rPr lang="ru-RU" smtClean="0"/>
              <a:t>  так </a:t>
            </a:r>
            <a:r>
              <a:rPr lang="ru-RU"/>
              <a:t>100%</a:t>
            </a:r>
            <a:br>
              <a:rPr lang="ru-RU"/>
            </a:br>
            <a:r>
              <a:rPr lang="ru-RU" smtClean="0"/>
              <a:t>6А   так 71%         важко </a:t>
            </a:r>
            <a:r>
              <a:rPr lang="ru-RU" err="1"/>
              <a:t>відповісти 29%</a:t>
            </a:r>
            <a:br>
              <a:rPr lang="ru-RU" err="1"/>
            </a:br>
            <a:r>
              <a:rPr lang="ru-RU" err="1"/>
              <a:t>6Б </a:t>
            </a:r>
            <a:r>
              <a:rPr lang="ru-RU" smtClean="0"/>
              <a:t>  так </a:t>
            </a:r>
            <a:r>
              <a:rPr lang="ru-RU"/>
              <a:t>90% </a:t>
            </a:r>
            <a:r>
              <a:rPr lang="ru-RU" smtClean="0"/>
              <a:t>        важко </a:t>
            </a:r>
            <a:r>
              <a:rPr lang="ru-RU" err="1"/>
              <a:t>відповісти 10%</a:t>
            </a:r>
            <a:br>
              <a:rPr lang="ru-RU" err="1"/>
            </a:br>
            <a:endParaRPr lang="ru-RU"/>
          </a:p>
        </p:txBody>
      </p:sp>
    </p:spTree>
    <p:extLst>
      <p:ext uri="{BB962C8B-B14F-4D97-AF65-F5344CB8AC3E}">
        <p14:creationId xmlns="" val="843989908"/>
      </p:ext>
    </p:ext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616" y="-32915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11760" y="341892"/>
            <a:ext cx="65527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sz="54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endParaRPr lang="ru-RU" sz="2800" b="1">
              <a:solidFill>
                <a:srgbClr val="0070C0"/>
              </a:solidFill>
            </a:endParaRPr>
          </a:p>
        </p:txBody>
      </p:sp>
      <p:pic>
        <p:nvPicPr>
          <p:cNvPr id="6147" name="Picture 3" descr="C:\Users\Work\Desktop\ВР\IMG_20240127_212436_3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422589" y="116632"/>
            <a:ext cx="6547808" cy="2994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915816" y="2136339"/>
            <a:ext cx="60486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mtClean="0"/>
          </a:p>
          <a:p>
            <a:endParaRPr lang="ru-RU"/>
          </a:p>
          <a:p>
            <a:endParaRPr lang="ru-RU" smtClean="0"/>
          </a:p>
          <a:p>
            <a:endParaRPr lang="ru-RU"/>
          </a:p>
          <a:p>
            <a:r>
              <a:rPr lang="ru-RU" b="1" err="1" smtClean="0"/>
              <a:t>Чи </a:t>
            </a:r>
            <a:r>
              <a:rPr lang="ru-RU" b="1" err="1"/>
              <a:t>пишаєтеся ви тим що є громадянином Украї</a:t>
            </a:r>
            <a:r>
              <a:rPr lang="ru-RU" err="1"/>
              <a:t>ни</a:t>
            </a:r>
            <a:br>
              <a:rPr lang="ru-RU" err="1"/>
            </a:br>
            <a:br>
              <a:rPr lang="ru-RU" err="1"/>
            </a:br>
            <a:r>
              <a:rPr lang="ru-RU" err="1"/>
              <a:t>4А Так 96% </a:t>
            </a:r>
            <a:r>
              <a:rPr lang="ru-RU" smtClean="0"/>
              <a:t>    важко </a:t>
            </a:r>
            <a:r>
              <a:rPr lang="ru-RU" err="1"/>
              <a:t>відповісти 4%</a:t>
            </a:r>
            <a:br>
              <a:rPr lang="ru-RU" err="1"/>
            </a:br>
            <a:r>
              <a:rPr lang="ru-RU" err="1"/>
              <a:t>4Б Так 100%</a:t>
            </a:r>
            <a:br>
              <a:rPr lang="ru-RU" err="1"/>
            </a:br>
            <a:r>
              <a:rPr lang="ru-RU" err="1"/>
              <a:t>5А так 92% </a:t>
            </a:r>
            <a:r>
              <a:rPr lang="ru-RU" smtClean="0"/>
              <a:t>    важко </a:t>
            </a:r>
            <a:r>
              <a:rPr lang="ru-RU" err="1"/>
              <a:t>відповісти 8%</a:t>
            </a:r>
            <a:br>
              <a:rPr lang="ru-RU" err="1"/>
            </a:br>
            <a:r>
              <a:rPr lang="ru-RU" err="1"/>
              <a:t>5Б так 100%</a:t>
            </a:r>
            <a:br>
              <a:rPr lang="ru-RU" err="1"/>
            </a:br>
            <a:r>
              <a:rPr lang="ru-RU" err="1"/>
              <a:t>6а так 86%, </a:t>
            </a:r>
            <a:r>
              <a:rPr lang="ru-RU" smtClean="0"/>
              <a:t>    важко </a:t>
            </a:r>
            <a:r>
              <a:rPr lang="ru-RU" err="1"/>
              <a:t>відповісти 14%</a:t>
            </a:r>
            <a:br>
              <a:rPr lang="ru-RU" err="1"/>
            </a:br>
            <a:r>
              <a:rPr lang="ru-RU" err="1"/>
              <a:t>6Б так 100%</a:t>
            </a:r>
          </a:p>
        </p:txBody>
      </p:sp>
    </p:spTree>
    <p:extLst>
      <p:ext uri="{BB962C8B-B14F-4D97-AF65-F5344CB8AC3E}">
        <p14:creationId xmlns="" val="855152454"/>
      </p:ext>
    </p:ext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767" y="12612"/>
            <a:ext cx="9144000" cy="6858000"/>
          </a:xfrm>
          <a:prstGeom prst="rect">
            <a:avLst/>
          </a:prstGeom>
        </p:spPr>
      </p:pic>
      <p:pic>
        <p:nvPicPr>
          <p:cNvPr id="7170" name="Picture 2" descr="C:\Users\Work\Desktop\ВР\IMG_20240127_212436_36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555776" y="116632"/>
            <a:ext cx="6440264" cy="341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6000" y="2274838"/>
            <a:ext cx="671004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mtClean="0"/>
          </a:p>
          <a:p>
            <a:endParaRPr lang="ru-RU"/>
          </a:p>
          <a:p>
            <a:endParaRPr lang="ru-RU" smtClean="0"/>
          </a:p>
          <a:p>
            <a:endParaRPr lang="ru-RU"/>
          </a:p>
          <a:p>
            <a:endParaRPr lang="ru-RU" smtClean="0"/>
          </a:p>
          <a:p>
            <a:endParaRPr lang="ru-RU"/>
          </a:p>
          <a:p>
            <a:r>
              <a:rPr lang="ru-RU" b="1" smtClean="0"/>
              <a:t>                 Чи </a:t>
            </a:r>
            <a:r>
              <a:rPr lang="ru-RU" b="1" err="1"/>
              <a:t>вважаєте ви себе патріотом України</a:t>
            </a:r>
            <a:br>
              <a:rPr lang="ru-RU" b="1" err="1"/>
            </a:br>
            <a:br>
              <a:rPr lang="ru-RU"/>
            </a:br>
            <a:r>
              <a:rPr lang="ru-RU" smtClean="0"/>
              <a:t>                  4А </a:t>
            </a:r>
            <a:r>
              <a:rPr lang="ru-RU"/>
              <a:t>Так 96% </a:t>
            </a:r>
            <a:r>
              <a:rPr lang="ru-RU" smtClean="0"/>
              <a:t>      важко </a:t>
            </a:r>
            <a:r>
              <a:rPr lang="ru-RU" err="1"/>
              <a:t>відповісти 4%</a:t>
            </a:r>
            <a:br>
              <a:rPr lang="ru-RU" err="1"/>
            </a:br>
            <a:r>
              <a:rPr lang="ru-RU" smtClean="0"/>
              <a:t>                  4Б </a:t>
            </a:r>
            <a:r>
              <a:rPr lang="ru-RU"/>
              <a:t>Так 92% </a:t>
            </a:r>
            <a:r>
              <a:rPr lang="ru-RU" smtClean="0"/>
              <a:t>      важко </a:t>
            </a:r>
            <a:r>
              <a:rPr lang="ru-RU" err="1"/>
              <a:t>відповісти 8%</a:t>
            </a:r>
            <a:br>
              <a:rPr lang="ru-RU" err="1"/>
            </a:br>
            <a:r>
              <a:rPr lang="ru-RU" smtClean="0"/>
              <a:t>                  5А </a:t>
            </a:r>
            <a:r>
              <a:rPr lang="ru-RU"/>
              <a:t>так 92% </a:t>
            </a:r>
            <a:r>
              <a:rPr lang="ru-RU" smtClean="0"/>
              <a:t>      важко </a:t>
            </a:r>
            <a:r>
              <a:rPr lang="ru-RU" err="1"/>
              <a:t>відповісти 8%</a:t>
            </a:r>
            <a:br>
              <a:rPr lang="ru-RU" err="1"/>
            </a:br>
            <a:r>
              <a:rPr lang="ru-RU" smtClean="0"/>
              <a:t>                  5Б </a:t>
            </a:r>
            <a:r>
              <a:rPr lang="ru-RU"/>
              <a:t>так 58% </a:t>
            </a:r>
            <a:r>
              <a:rPr lang="ru-RU" smtClean="0"/>
              <a:t>       важко </a:t>
            </a:r>
            <a:r>
              <a:rPr lang="ru-RU" err="1"/>
              <a:t>відповісти 25</a:t>
            </a:r>
            <a:r>
              <a:rPr lang="ru-RU" smtClean="0"/>
              <a:t>%       </a:t>
            </a:r>
            <a:r>
              <a:rPr lang="ru-RU" err="1"/>
              <a:t>ні 17%</a:t>
            </a:r>
            <a:br>
              <a:rPr lang="ru-RU" err="1"/>
            </a:br>
            <a:r>
              <a:rPr lang="ru-RU" smtClean="0"/>
              <a:t>                  6А </a:t>
            </a:r>
            <a:r>
              <a:rPr lang="ru-RU"/>
              <a:t>так 43%, </a:t>
            </a:r>
            <a:r>
              <a:rPr lang="ru-RU" smtClean="0"/>
              <a:t>      важко </a:t>
            </a:r>
            <a:r>
              <a:rPr lang="ru-RU" err="1"/>
              <a:t>відповісти 57%</a:t>
            </a:r>
            <a:br>
              <a:rPr lang="ru-RU" err="1"/>
            </a:br>
            <a:r>
              <a:rPr lang="ru-RU" smtClean="0"/>
              <a:t>                  6Б </a:t>
            </a:r>
            <a:r>
              <a:rPr lang="ru-RU"/>
              <a:t>так 80% </a:t>
            </a:r>
            <a:r>
              <a:rPr lang="ru-RU" smtClean="0"/>
              <a:t>        важко </a:t>
            </a:r>
            <a:r>
              <a:rPr lang="ru-RU" err="1"/>
              <a:t>відповісти 20%</a:t>
            </a:r>
          </a:p>
        </p:txBody>
      </p:sp>
    </p:spTree>
    <p:extLst>
      <p:ext uri="{BB962C8B-B14F-4D97-AF65-F5344CB8AC3E}">
        <p14:creationId xmlns="" val="4131459858"/>
      </p:ext>
    </p:ext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11760" y="341892"/>
            <a:ext cx="65527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sz="54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endParaRPr lang="ru-RU" sz="2800" b="1">
              <a:solidFill>
                <a:srgbClr val="0070C0"/>
              </a:solidFill>
            </a:endParaRPr>
          </a:p>
        </p:txBody>
      </p:sp>
      <p:pic>
        <p:nvPicPr>
          <p:cNvPr id="1026" name="Picture 2" descr="C:\Users\Work\Desktop\ВР\IMG_20240127_212436_26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555776" y="310908"/>
            <a:ext cx="6436513" cy="2830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059832" y="1916832"/>
            <a:ext cx="593245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mtClean="0"/>
          </a:p>
          <a:p>
            <a:endParaRPr lang="ru-RU"/>
          </a:p>
          <a:p>
            <a:endParaRPr lang="ru-RU" smtClean="0"/>
          </a:p>
          <a:p>
            <a:endParaRPr lang="ru-RU" smtClean="0"/>
          </a:p>
          <a:p>
            <a:endParaRPr lang="ru-RU" b="1" smtClean="0"/>
          </a:p>
          <a:p>
            <a:r>
              <a:rPr lang="ru-RU" b="1" err="1" smtClean="0"/>
              <a:t>Чи </a:t>
            </a:r>
            <a:r>
              <a:rPr lang="ru-RU" b="1" err="1"/>
              <a:t>вважаєте ви службу в армії обовʼязком </a:t>
            </a:r>
            <a:endParaRPr lang="ru-RU" b="1" smtClean="0"/>
          </a:p>
          <a:p>
            <a:r>
              <a:rPr lang="ru-RU" b="1"/>
              <a:t> </a:t>
            </a:r>
            <a:r>
              <a:rPr lang="ru-RU" b="1" smtClean="0"/>
              <a:t>             громадянина </a:t>
            </a:r>
            <a:r>
              <a:rPr lang="ru-RU" b="1" err="1"/>
              <a:t>України</a:t>
            </a:r>
            <a:br>
              <a:rPr lang="ru-RU" b="1" err="1"/>
            </a:br>
            <a:br>
              <a:rPr lang="ru-RU"/>
            </a:br>
            <a:r>
              <a:rPr lang="ru-RU"/>
              <a:t>4А Так 96</a:t>
            </a:r>
            <a:r>
              <a:rPr lang="ru-RU" smtClean="0"/>
              <a:t>%             </a:t>
            </a:r>
            <a:r>
              <a:rPr lang="ru-RU" err="1"/>
              <a:t>важко відповісти 4%</a:t>
            </a:r>
            <a:br>
              <a:rPr lang="ru-RU" err="1"/>
            </a:br>
            <a:r>
              <a:rPr lang="ru-RU" err="1"/>
              <a:t>4Б Так 46% </a:t>
            </a:r>
            <a:r>
              <a:rPr lang="ru-RU" smtClean="0"/>
              <a:t>            важко </a:t>
            </a:r>
            <a:r>
              <a:rPr lang="ru-RU" err="1"/>
              <a:t>відповісти 39</a:t>
            </a:r>
            <a:r>
              <a:rPr lang="ru-RU" smtClean="0"/>
              <a:t>%       </a:t>
            </a:r>
            <a:r>
              <a:rPr lang="ru-RU" err="1"/>
              <a:t>ні 15%</a:t>
            </a:r>
            <a:br>
              <a:rPr lang="ru-RU" err="1"/>
            </a:br>
            <a:r>
              <a:rPr lang="ru-RU" err="1"/>
              <a:t>5А так 42% </a:t>
            </a:r>
            <a:r>
              <a:rPr lang="ru-RU" smtClean="0"/>
              <a:t>            важко </a:t>
            </a:r>
            <a:r>
              <a:rPr lang="ru-RU" err="1"/>
              <a:t>відповісти 58%</a:t>
            </a:r>
            <a:br>
              <a:rPr lang="ru-RU" err="1"/>
            </a:br>
            <a:r>
              <a:rPr lang="ru-RU" err="1"/>
              <a:t>5Б так 42% </a:t>
            </a:r>
            <a:r>
              <a:rPr lang="ru-RU" smtClean="0"/>
              <a:t>            важко </a:t>
            </a:r>
            <a:r>
              <a:rPr lang="ru-RU" err="1"/>
              <a:t>відповісти 42% </a:t>
            </a:r>
            <a:r>
              <a:rPr lang="ru-RU" smtClean="0"/>
              <a:t>      ні </a:t>
            </a:r>
            <a:r>
              <a:rPr lang="ru-RU"/>
              <a:t>16%</a:t>
            </a:r>
            <a:br>
              <a:rPr lang="ru-RU"/>
            </a:br>
            <a:r>
              <a:rPr lang="ru-RU" smtClean="0"/>
              <a:t>6А </a:t>
            </a:r>
            <a:r>
              <a:rPr lang="ru-RU"/>
              <a:t>так </a:t>
            </a:r>
            <a:r>
              <a:rPr lang="ru-RU" smtClean="0"/>
              <a:t>14%             важко </a:t>
            </a:r>
            <a:r>
              <a:rPr lang="ru-RU" err="1"/>
              <a:t>відповісти 57% </a:t>
            </a:r>
            <a:r>
              <a:rPr lang="ru-RU" smtClean="0"/>
              <a:t>      ні </a:t>
            </a:r>
            <a:r>
              <a:rPr lang="ru-RU"/>
              <a:t>29%</a:t>
            </a:r>
            <a:br>
              <a:rPr lang="ru-RU"/>
            </a:br>
            <a:r>
              <a:rPr lang="ru-RU"/>
              <a:t>6Б так 40% </a:t>
            </a:r>
            <a:r>
              <a:rPr lang="ru-RU" smtClean="0"/>
              <a:t>            важко </a:t>
            </a:r>
            <a:r>
              <a:rPr lang="ru-RU" err="1"/>
              <a:t>відповісти 40% </a:t>
            </a:r>
            <a:r>
              <a:rPr lang="ru-RU" smtClean="0"/>
              <a:t>      ні </a:t>
            </a:r>
            <a:r>
              <a:rPr lang="ru-RU"/>
              <a:t>20%</a:t>
            </a:r>
            <a:br>
              <a:rPr lang="ru-RU"/>
            </a:br>
            <a:endParaRPr lang="ru-RU"/>
          </a:p>
        </p:txBody>
      </p:sp>
    </p:spTree>
    <p:extLst>
      <p:ext uri="{BB962C8B-B14F-4D97-AF65-F5344CB8AC3E}">
        <p14:creationId xmlns="" val="2352062388"/>
      </p:ext>
    </p:ext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213" y="-32915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11760" y="341892"/>
            <a:ext cx="65527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sz="54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endParaRPr lang="ru-RU" sz="2800" b="1">
              <a:solidFill>
                <a:srgbClr val="0070C0"/>
              </a:solidFill>
            </a:endParaRPr>
          </a:p>
        </p:txBody>
      </p:sp>
      <p:pic>
        <p:nvPicPr>
          <p:cNvPr id="9218" name="Picture 2" descr="C:\Users\Work\Desktop\ВР\IMG_20240127_212436_79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339753" y="116632"/>
            <a:ext cx="6758090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3851920" y="2136339"/>
            <a:ext cx="524592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mtClean="0"/>
          </a:p>
          <a:p>
            <a:endParaRPr lang="ru-RU"/>
          </a:p>
          <a:p>
            <a:endParaRPr lang="ru-RU" smtClean="0"/>
          </a:p>
          <a:p>
            <a:endParaRPr lang="ru-RU"/>
          </a:p>
          <a:p>
            <a:endParaRPr lang="ru-RU" smtClean="0"/>
          </a:p>
          <a:p>
            <a:r>
              <a:rPr lang="ru-RU" b="1" err="1" smtClean="0"/>
              <a:t>Чи </a:t>
            </a:r>
            <a:r>
              <a:rPr lang="ru-RU" b="1" err="1"/>
              <a:t>поважаєте ви українську мову</a:t>
            </a:r>
            <a:br>
              <a:rPr lang="ru-RU"/>
            </a:br>
            <a:br>
              <a:rPr lang="ru-RU"/>
            </a:br>
            <a:r>
              <a:rPr lang="ru-RU"/>
              <a:t>4А Так 100%</a:t>
            </a:r>
            <a:br>
              <a:rPr lang="ru-RU"/>
            </a:br>
            <a:r>
              <a:rPr lang="ru-RU"/>
              <a:t>4Б Так 100%</a:t>
            </a:r>
            <a:br>
              <a:rPr lang="ru-RU"/>
            </a:br>
            <a:r>
              <a:rPr lang="ru-RU"/>
              <a:t>5А так 92% </a:t>
            </a:r>
            <a:r>
              <a:rPr lang="ru-RU" smtClean="0"/>
              <a:t>      важко </a:t>
            </a:r>
            <a:r>
              <a:rPr lang="ru-RU" err="1"/>
              <a:t>відповісти 8%</a:t>
            </a:r>
            <a:br>
              <a:rPr lang="ru-RU" err="1"/>
            </a:br>
            <a:r>
              <a:rPr lang="ru-RU" err="1"/>
              <a:t>5Б так 92% </a:t>
            </a:r>
            <a:r>
              <a:rPr lang="ru-RU" smtClean="0"/>
              <a:t>      важко </a:t>
            </a:r>
            <a:r>
              <a:rPr lang="ru-RU" err="1"/>
              <a:t>відповісти 8%</a:t>
            </a:r>
            <a:br>
              <a:rPr lang="ru-RU" err="1"/>
            </a:br>
            <a:r>
              <a:rPr lang="ru-RU" smtClean="0"/>
              <a:t>6А </a:t>
            </a:r>
            <a:r>
              <a:rPr lang="ru-RU"/>
              <a:t>так 100%</a:t>
            </a:r>
            <a:br>
              <a:rPr lang="ru-RU"/>
            </a:br>
            <a:r>
              <a:rPr lang="ru-RU"/>
              <a:t>6Б так 90% </a:t>
            </a:r>
            <a:r>
              <a:rPr lang="ru-RU" smtClean="0"/>
              <a:t>      важко </a:t>
            </a:r>
            <a:r>
              <a:rPr lang="ru-RU" err="1"/>
              <a:t>відповісти 10%</a:t>
            </a:r>
            <a:br>
              <a:rPr lang="ru-RU" err="1"/>
            </a:br>
            <a:endParaRPr lang="ru-RU"/>
          </a:p>
        </p:txBody>
      </p:sp>
    </p:spTree>
    <p:extLst>
      <p:ext uri="{BB962C8B-B14F-4D97-AF65-F5344CB8AC3E}">
        <p14:creationId xmlns="" val="332938322"/>
      </p:ext>
    </p:ext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1893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11760" y="341892"/>
            <a:ext cx="65527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sz="54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endParaRPr lang="ru-RU" sz="2800" b="1">
              <a:solidFill>
                <a:srgbClr val="0070C0"/>
              </a:solidFill>
            </a:endParaRPr>
          </a:p>
        </p:txBody>
      </p:sp>
      <p:pic>
        <p:nvPicPr>
          <p:cNvPr id="7" name="Picture 3" descr="C:\Users\Work\Desktop\ВР\IMG_20240127_212436_69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411760" y="116632"/>
            <a:ext cx="6702769" cy="3141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347864" y="2136339"/>
            <a:ext cx="561662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mtClean="0"/>
          </a:p>
          <a:p>
            <a:endParaRPr lang="ru-RU"/>
          </a:p>
          <a:p>
            <a:endParaRPr lang="ru-RU" smtClean="0"/>
          </a:p>
          <a:p>
            <a:endParaRPr lang="ru-RU"/>
          </a:p>
          <a:p>
            <a:endParaRPr lang="ru-RU" smtClean="0"/>
          </a:p>
          <a:p>
            <a:r>
              <a:rPr lang="ru-RU" b="1" err="1" smtClean="0"/>
              <a:t>Чи </a:t>
            </a:r>
            <a:r>
              <a:rPr lang="ru-RU" b="1" err="1"/>
              <a:t>спілкуєтесь ви українською мовою</a:t>
            </a:r>
            <a:br>
              <a:rPr lang="ru-RU" b="1" err="1"/>
            </a:br>
            <a:br>
              <a:rPr lang="ru-RU"/>
            </a:br>
            <a:r>
              <a:rPr lang="ru-RU"/>
              <a:t>4А Так 96% </a:t>
            </a:r>
            <a:r>
              <a:rPr lang="ru-RU" smtClean="0"/>
              <a:t>   важко </a:t>
            </a:r>
            <a:r>
              <a:rPr lang="ru-RU" err="1"/>
              <a:t>відповісти 4%</a:t>
            </a:r>
            <a:br>
              <a:rPr lang="ru-RU" err="1"/>
            </a:br>
            <a:r>
              <a:rPr lang="ru-RU" err="1"/>
              <a:t>4Б Так 85% </a:t>
            </a:r>
            <a:r>
              <a:rPr lang="ru-RU" smtClean="0"/>
              <a:t>   важко </a:t>
            </a:r>
            <a:r>
              <a:rPr lang="ru-RU" err="1"/>
              <a:t>відповісти 10% </a:t>
            </a:r>
            <a:r>
              <a:rPr lang="ru-RU" smtClean="0"/>
              <a:t>   ні </a:t>
            </a:r>
            <a:r>
              <a:rPr lang="ru-RU"/>
              <a:t>5%</a:t>
            </a:r>
            <a:br>
              <a:rPr lang="ru-RU"/>
            </a:br>
            <a:r>
              <a:rPr lang="ru-RU"/>
              <a:t>5А так 67% </a:t>
            </a:r>
            <a:r>
              <a:rPr lang="ru-RU" smtClean="0"/>
              <a:t>   важко </a:t>
            </a:r>
            <a:r>
              <a:rPr lang="ru-RU" err="1"/>
              <a:t>відповісти 17% </a:t>
            </a:r>
            <a:r>
              <a:rPr lang="ru-RU" smtClean="0"/>
              <a:t>   ні </a:t>
            </a:r>
            <a:r>
              <a:rPr lang="ru-RU"/>
              <a:t>16%</a:t>
            </a:r>
            <a:br>
              <a:rPr lang="ru-RU"/>
            </a:br>
            <a:r>
              <a:rPr lang="ru-RU"/>
              <a:t>5Б так 67% </a:t>
            </a:r>
            <a:r>
              <a:rPr lang="ru-RU" smtClean="0"/>
              <a:t>   важко </a:t>
            </a:r>
            <a:r>
              <a:rPr lang="ru-RU" err="1"/>
              <a:t>відповісти 8% </a:t>
            </a:r>
            <a:r>
              <a:rPr lang="ru-RU" smtClean="0"/>
              <a:t>      ні </a:t>
            </a:r>
            <a:r>
              <a:rPr lang="ru-RU"/>
              <a:t>25%</a:t>
            </a:r>
            <a:br>
              <a:rPr lang="ru-RU"/>
            </a:br>
            <a:r>
              <a:rPr lang="ru-RU" smtClean="0"/>
              <a:t>6А </a:t>
            </a:r>
            <a:r>
              <a:rPr lang="ru-RU"/>
              <a:t>так </a:t>
            </a:r>
            <a:r>
              <a:rPr lang="ru-RU" smtClean="0"/>
              <a:t>57%    важко </a:t>
            </a:r>
            <a:r>
              <a:rPr lang="ru-RU" err="1"/>
              <a:t>відповісти 14% </a:t>
            </a:r>
            <a:r>
              <a:rPr lang="ru-RU" smtClean="0"/>
              <a:t>   ні </a:t>
            </a:r>
            <a:r>
              <a:rPr lang="ru-RU"/>
              <a:t>29%</a:t>
            </a:r>
            <a:br>
              <a:rPr lang="ru-RU"/>
            </a:br>
            <a:r>
              <a:rPr lang="ru-RU"/>
              <a:t>6Б так 80% </a:t>
            </a:r>
            <a:r>
              <a:rPr lang="ru-RU" smtClean="0"/>
              <a:t>   важко </a:t>
            </a:r>
            <a:r>
              <a:rPr lang="ru-RU" err="1"/>
              <a:t>відповісти 10% </a:t>
            </a:r>
            <a:r>
              <a:rPr lang="ru-RU" smtClean="0"/>
              <a:t>   ні </a:t>
            </a:r>
            <a:r>
              <a:rPr lang="ru-RU"/>
              <a:t>10%</a:t>
            </a:r>
            <a:br>
              <a:rPr lang="ru-RU"/>
            </a:br>
            <a:endParaRPr lang="ru-RU"/>
          </a:p>
        </p:txBody>
      </p:sp>
    </p:spTree>
    <p:extLst>
      <p:ext uri="{BB962C8B-B14F-4D97-AF65-F5344CB8AC3E}">
        <p14:creationId xmlns="" val="3774711391"/>
      </p:ext>
    </p:extLst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616" y="0"/>
            <a:ext cx="9144000" cy="6858000"/>
          </a:xfrm>
          <a:prstGeom prst="rect">
            <a:avLst/>
          </a:prstGeom>
        </p:spPr>
      </p:pic>
      <p:pic>
        <p:nvPicPr>
          <p:cNvPr id="7171" name="Picture 3" descr="C:\Users\Work\Desktop\ВР\IMG_20240127_212436_39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555775" y="188640"/>
            <a:ext cx="6466135" cy="3004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131840" y="1997839"/>
            <a:ext cx="589007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mtClean="0"/>
              <a:t>                            </a:t>
            </a:r>
          </a:p>
          <a:p>
            <a:endParaRPr lang="ru-RU"/>
          </a:p>
          <a:p>
            <a:endParaRPr lang="ru-RU" smtClean="0"/>
          </a:p>
          <a:p>
            <a:endParaRPr lang="ru-RU"/>
          </a:p>
          <a:p>
            <a:endParaRPr lang="ru-RU" smtClean="0"/>
          </a:p>
          <a:p>
            <a:r>
              <a:rPr lang="ru-RU" err="1" smtClean="0"/>
              <a:t>Чи </a:t>
            </a:r>
            <a:r>
              <a:rPr lang="uk-UA"/>
              <a:t>ч</a:t>
            </a:r>
            <a:r>
              <a:rPr lang="ru-RU" err="1"/>
              <a:t>итаєте ви художню літературу рідною мовою</a:t>
            </a:r>
            <a:br>
              <a:rPr lang="ru-RU" err="1"/>
            </a:br>
            <a:br>
              <a:rPr lang="ru-RU" err="1"/>
            </a:br>
            <a:r>
              <a:rPr lang="ru-RU" err="1"/>
              <a:t>4А Так 96% </a:t>
            </a:r>
            <a:r>
              <a:rPr lang="ru-RU" smtClean="0"/>
              <a:t>   важко </a:t>
            </a:r>
            <a:r>
              <a:rPr lang="ru-RU" err="1"/>
              <a:t>відповісти 4%</a:t>
            </a:r>
            <a:br>
              <a:rPr lang="ru-RU" err="1"/>
            </a:br>
            <a:r>
              <a:rPr lang="ru-RU" err="1"/>
              <a:t>4Б Так 74% </a:t>
            </a:r>
            <a:r>
              <a:rPr lang="ru-RU" smtClean="0"/>
              <a:t>   важко </a:t>
            </a:r>
            <a:r>
              <a:rPr lang="ru-RU" err="1"/>
              <a:t>відповісти 26%</a:t>
            </a:r>
            <a:br>
              <a:rPr lang="ru-RU" err="1"/>
            </a:br>
            <a:r>
              <a:rPr lang="ru-RU" err="1"/>
              <a:t>5А так 92% </a:t>
            </a:r>
            <a:r>
              <a:rPr lang="ru-RU" smtClean="0"/>
              <a:t>   важко </a:t>
            </a:r>
            <a:r>
              <a:rPr lang="ru-RU" err="1"/>
              <a:t>відповісти 8%</a:t>
            </a:r>
            <a:br>
              <a:rPr lang="ru-RU" err="1"/>
            </a:br>
            <a:r>
              <a:rPr lang="ru-RU" err="1"/>
              <a:t>5Б так 84% </a:t>
            </a:r>
            <a:r>
              <a:rPr lang="ru-RU" smtClean="0"/>
              <a:t>   важко </a:t>
            </a:r>
            <a:r>
              <a:rPr lang="ru-RU" err="1"/>
              <a:t>відповісти 8% </a:t>
            </a:r>
            <a:r>
              <a:rPr lang="ru-RU" smtClean="0"/>
              <a:t>       ні </a:t>
            </a:r>
            <a:r>
              <a:rPr lang="ru-RU"/>
              <a:t>8%</a:t>
            </a:r>
            <a:br>
              <a:rPr lang="ru-RU"/>
            </a:br>
            <a:r>
              <a:rPr lang="ru-RU"/>
              <a:t>6</a:t>
            </a:r>
            <a:r>
              <a:rPr lang="uk-UA"/>
              <a:t>А</a:t>
            </a:r>
            <a:r>
              <a:rPr lang="ru-RU"/>
              <a:t> так 71</a:t>
            </a:r>
            <a:r>
              <a:rPr lang="ru-RU" smtClean="0"/>
              <a:t>%    </a:t>
            </a:r>
            <a:r>
              <a:rPr lang="ru-RU" err="1"/>
              <a:t>важко відповісти 29%</a:t>
            </a:r>
            <a:br>
              <a:rPr lang="ru-RU" err="1"/>
            </a:br>
            <a:r>
              <a:rPr lang="ru-RU" err="1"/>
              <a:t>6Б так 90% </a:t>
            </a:r>
            <a:r>
              <a:rPr lang="ru-RU" smtClean="0"/>
              <a:t>   важко </a:t>
            </a:r>
            <a:r>
              <a:rPr lang="ru-RU" err="1"/>
              <a:t>відповісти 10%</a:t>
            </a:r>
            <a:br>
              <a:rPr lang="ru-RU" err="1"/>
            </a:br>
            <a:endParaRPr lang="ru-RU"/>
          </a:p>
        </p:txBody>
      </p:sp>
    </p:spTree>
    <p:extLst>
      <p:ext uri="{BB962C8B-B14F-4D97-AF65-F5344CB8AC3E}">
        <p14:creationId xmlns="" val="658846586"/>
      </p:ext>
    </p:extLst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0"/>
            <a:ext cx="9144000" cy="6858000"/>
          </a:xfrm>
          <a:prstGeom prst="rect">
            <a:avLst/>
          </a:prstGeom>
        </p:spPr>
      </p:pic>
      <p:pic>
        <p:nvPicPr>
          <p:cNvPr id="8194" name="Picture 2" descr="C:\Users\Work\Desktop\ВР\IMG_20240127_212436_44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586438" y="188640"/>
            <a:ext cx="6404260" cy="3207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347864" y="3573016"/>
            <a:ext cx="504056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err="1"/>
              <a:t>Чи дотримується ваша родина заичаїв та традицій нашого народу</a:t>
            </a:r>
            <a:br>
              <a:rPr lang="ru-RU" sz="2000"/>
            </a:br>
            <a:br>
              <a:rPr lang="ru-RU" sz="2000"/>
            </a:br>
            <a:r>
              <a:rPr lang="ru-RU" sz="2000" smtClean="0"/>
              <a:t>4А    так </a:t>
            </a:r>
            <a:r>
              <a:rPr lang="ru-RU" sz="2000"/>
              <a:t>96</a:t>
            </a:r>
            <a:r>
              <a:rPr lang="ru-RU" sz="2000" smtClean="0"/>
              <a:t>%                                                </a:t>
            </a:r>
            <a:r>
              <a:rPr lang="ru-RU" sz="2000" err="1"/>
              <a:t>ні 4%</a:t>
            </a:r>
            <a:br>
              <a:rPr lang="ru-RU" sz="2000" err="1"/>
            </a:br>
            <a:r>
              <a:rPr lang="ru-RU" sz="2000" err="1"/>
              <a:t>4Б </a:t>
            </a:r>
            <a:r>
              <a:rPr lang="ru-RU" sz="2000" smtClean="0"/>
              <a:t>   так </a:t>
            </a:r>
            <a:r>
              <a:rPr lang="ru-RU" sz="2000"/>
              <a:t>62% </a:t>
            </a:r>
            <a:r>
              <a:rPr lang="ru-RU" sz="2000" smtClean="0"/>
              <a:t>  важко </a:t>
            </a:r>
            <a:r>
              <a:rPr lang="ru-RU" sz="2000" err="1"/>
              <a:t>відповісти 30% </a:t>
            </a:r>
            <a:r>
              <a:rPr lang="ru-RU" sz="2000" smtClean="0"/>
              <a:t>   ні </a:t>
            </a:r>
            <a:r>
              <a:rPr lang="ru-RU" sz="2000"/>
              <a:t>8%</a:t>
            </a:r>
            <a:br>
              <a:rPr lang="ru-RU" sz="2000"/>
            </a:br>
            <a:r>
              <a:rPr lang="ru-RU" sz="2000" smtClean="0"/>
              <a:t>5А    </a:t>
            </a:r>
            <a:r>
              <a:rPr lang="ru-RU" sz="2000"/>
              <a:t>так 83% </a:t>
            </a:r>
            <a:r>
              <a:rPr lang="ru-RU" sz="2000" smtClean="0"/>
              <a:t>  важко </a:t>
            </a:r>
            <a:r>
              <a:rPr lang="ru-RU" sz="2000" err="1"/>
              <a:t>відповісти 17%</a:t>
            </a:r>
            <a:br>
              <a:rPr lang="ru-RU" sz="2000" err="1"/>
            </a:br>
            <a:r>
              <a:rPr lang="ru-RU" sz="2000" smtClean="0"/>
              <a:t>5Б     </a:t>
            </a:r>
            <a:r>
              <a:rPr lang="ru-RU" sz="2000"/>
              <a:t>так 83% </a:t>
            </a:r>
            <a:r>
              <a:rPr lang="ru-RU" sz="2000" smtClean="0"/>
              <a:t> важко </a:t>
            </a:r>
            <a:r>
              <a:rPr lang="ru-RU" sz="2000" err="1"/>
              <a:t>відповісти 17%</a:t>
            </a:r>
            <a:br>
              <a:rPr lang="ru-RU" sz="2000" err="1"/>
            </a:br>
            <a:r>
              <a:rPr lang="ru-RU" sz="2000" err="1"/>
              <a:t>6а </a:t>
            </a:r>
            <a:r>
              <a:rPr lang="ru-RU" sz="2000" smtClean="0"/>
              <a:t>    так </a:t>
            </a:r>
            <a:r>
              <a:rPr lang="ru-RU" sz="2000"/>
              <a:t>57</a:t>
            </a:r>
            <a:r>
              <a:rPr lang="ru-RU" sz="2000" smtClean="0"/>
              <a:t>%  </a:t>
            </a:r>
            <a:r>
              <a:rPr lang="ru-RU" sz="2000" err="1"/>
              <a:t>важко відповісти 43%</a:t>
            </a:r>
            <a:br>
              <a:rPr lang="ru-RU" sz="2000" err="1"/>
            </a:br>
            <a:r>
              <a:rPr lang="ru-RU" sz="2000" err="1"/>
              <a:t>6Б </a:t>
            </a:r>
            <a:r>
              <a:rPr lang="ru-RU" sz="2000" smtClean="0"/>
              <a:t>    так </a:t>
            </a:r>
            <a:r>
              <a:rPr lang="ru-RU" sz="2000"/>
              <a:t>80</a:t>
            </a:r>
            <a:r>
              <a:rPr lang="ru-RU" sz="2000" smtClean="0"/>
              <a:t>%  </a:t>
            </a:r>
            <a:r>
              <a:rPr lang="ru-RU" sz="2000" err="1"/>
              <a:t>важко відповісти 10% </a:t>
            </a:r>
            <a:r>
              <a:rPr lang="ru-RU" sz="2000" smtClean="0"/>
              <a:t>   ні </a:t>
            </a:r>
            <a:r>
              <a:rPr lang="ru-RU" sz="2000"/>
              <a:t>10%</a:t>
            </a:r>
            <a:br>
              <a:rPr lang="ru-RU" sz="2000"/>
            </a:br>
            <a:endParaRPr lang="ru-RU" sz="2000"/>
          </a:p>
        </p:txBody>
      </p:sp>
    </p:spTree>
    <p:extLst>
      <p:ext uri="{BB962C8B-B14F-4D97-AF65-F5344CB8AC3E}">
        <p14:creationId xmlns="" val="4131459858"/>
      </p:ext>
    </p:extLst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616" y="-32915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11760" y="341892"/>
            <a:ext cx="65527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sz="54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endParaRPr lang="ru-RU" sz="2800" b="1">
              <a:solidFill>
                <a:srgbClr val="0070C0"/>
              </a:solidFill>
            </a:endParaRPr>
          </a:p>
        </p:txBody>
      </p:sp>
      <p:pic>
        <p:nvPicPr>
          <p:cNvPr id="6146" name="Picture 2" descr="C:\Users\Work\Desktop\ВР\IMG_20240127_212435_98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576797" y="260648"/>
            <a:ext cx="6575913" cy="306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131840" y="2136339"/>
            <a:ext cx="583264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mtClean="0"/>
          </a:p>
          <a:p>
            <a:endParaRPr lang="ru-RU"/>
          </a:p>
          <a:p>
            <a:endParaRPr lang="ru-RU" smtClean="0"/>
          </a:p>
          <a:p>
            <a:endParaRPr lang="ru-RU"/>
          </a:p>
          <a:p>
            <a:endParaRPr lang="ru-RU" smtClean="0"/>
          </a:p>
          <a:p>
            <a:r>
              <a:rPr lang="ru-RU" b="1" err="1" smtClean="0"/>
              <a:t>Чи </a:t>
            </a:r>
            <a:r>
              <a:rPr lang="ru-RU" b="1" err="1"/>
              <a:t>знаєте ви історію свого рідного міста</a:t>
            </a:r>
            <a:br>
              <a:rPr lang="ru-RU" b="1" err="1"/>
            </a:br>
            <a:br>
              <a:rPr lang="ru-RU" b="1" err="1"/>
            </a:br>
            <a:r>
              <a:rPr lang="ru-RU"/>
              <a:t>4А Так 96% </a:t>
            </a:r>
            <a:r>
              <a:rPr lang="ru-RU" smtClean="0"/>
              <a:t>    важко </a:t>
            </a:r>
            <a:r>
              <a:rPr lang="ru-RU" err="1"/>
              <a:t>відповісти 4%</a:t>
            </a:r>
            <a:br>
              <a:rPr lang="ru-RU" err="1"/>
            </a:br>
            <a:r>
              <a:rPr lang="ru-RU" err="1"/>
              <a:t>4Б Так 46% </a:t>
            </a:r>
            <a:r>
              <a:rPr lang="ru-RU" smtClean="0"/>
              <a:t>    важко </a:t>
            </a:r>
            <a:r>
              <a:rPr lang="ru-RU" err="1"/>
              <a:t>відповісти 46% </a:t>
            </a:r>
            <a:r>
              <a:rPr lang="ru-RU" smtClean="0"/>
              <a:t>   ні </a:t>
            </a:r>
            <a:r>
              <a:rPr lang="ru-RU"/>
              <a:t>8%</a:t>
            </a:r>
            <a:br>
              <a:rPr lang="ru-RU"/>
            </a:br>
            <a:r>
              <a:rPr lang="ru-RU"/>
              <a:t>5А так 83% </a:t>
            </a:r>
            <a:r>
              <a:rPr lang="ru-RU" smtClean="0"/>
              <a:t>    важко </a:t>
            </a:r>
            <a:r>
              <a:rPr lang="ru-RU" err="1"/>
              <a:t>відповісти 17%</a:t>
            </a:r>
            <a:br>
              <a:rPr lang="ru-RU" err="1"/>
            </a:br>
            <a:r>
              <a:rPr lang="ru-RU" err="1"/>
              <a:t>5Б так 67% </a:t>
            </a:r>
            <a:r>
              <a:rPr lang="ru-RU" smtClean="0"/>
              <a:t>    важко </a:t>
            </a:r>
            <a:r>
              <a:rPr lang="ru-RU" err="1"/>
              <a:t>відповісти 25% </a:t>
            </a:r>
            <a:r>
              <a:rPr lang="ru-RU" smtClean="0"/>
              <a:t>   ні </a:t>
            </a:r>
            <a:r>
              <a:rPr lang="ru-RU"/>
              <a:t>8%</a:t>
            </a:r>
            <a:br>
              <a:rPr lang="ru-RU"/>
            </a:br>
            <a:r>
              <a:rPr lang="ru-RU"/>
              <a:t>6</a:t>
            </a:r>
            <a:r>
              <a:rPr lang="uk-UA"/>
              <a:t>А</a:t>
            </a:r>
            <a:r>
              <a:rPr lang="ru-RU"/>
              <a:t> так 57%  </a:t>
            </a:r>
            <a:r>
              <a:rPr lang="ru-RU" smtClean="0"/>
              <a:t>   важко </a:t>
            </a:r>
            <a:r>
              <a:rPr lang="ru-RU" err="1"/>
              <a:t>відповісти 29% </a:t>
            </a:r>
            <a:r>
              <a:rPr lang="ru-RU" smtClean="0"/>
              <a:t>   ні </a:t>
            </a:r>
            <a:r>
              <a:rPr lang="ru-RU"/>
              <a:t>14%</a:t>
            </a:r>
            <a:br>
              <a:rPr lang="ru-RU"/>
            </a:br>
            <a:r>
              <a:rPr lang="ru-RU"/>
              <a:t>6Б так 70% </a:t>
            </a:r>
            <a:r>
              <a:rPr lang="ru-RU" smtClean="0"/>
              <a:t>    важко </a:t>
            </a:r>
            <a:r>
              <a:rPr lang="ru-RU" err="1"/>
              <a:t>відповісти 30%</a:t>
            </a:r>
            <a:br>
              <a:rPr lang="ru-RU" err="1"/>
            </a:br>
            <a:endParaRPr lang="ru-RU"/>
          </a:p>
        </p:txBody>
      </p:sp>
    </p:spTree>
    <p:extLst>
      <p:ext uri="{BB962C8B-B14F-4D97-AF65-F5344CB8AC3E}">
        <p14:creationId xmlns="" val="4131459858"/>
      </p:ext>
    </p:extLst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616" y="-32915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11760" y="341892"/>
            <a:ext cx="6552728" cy="618630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sz="54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r>
              <a:rPr lang="ru-RU" sz="2400" b="1" err="1"/>
              <a:t>Національно-патріотичне </a:t>
            </a:r>
            <a:r>
              <a:rPr lang="ru-RU" sz="2400" b="1" err="1" smtClean="0"/>
              <a:t>виховання</a:t>
            </a:r>
            <a:endParaRPr lang="ru-RU" sz="2400" b="1" smtClean="0"/>
          </a:p>
          <a:p>
            <a:pPr lvl="0"/>
            <a:r>
              <a:rPr lang="ru-RU" sz="2400" smtClean="0"/>
              <a:t>- Проводити </a:t>
            </a:r>
            <a:r>
              <a:rPr lang="ru-RU" sz="2400"/>
              <a:t>заходи національно-патріотичної спрямованості.</a:t>
            </a:r>
          </a:p>
          <a:p>
            <a:pPr lvl="0"/>
            <a:r>
              <a:rPr lang="ru-RU" sz="2400" smtClean="0"/>
              <a:t>- Займатися </a:t>
            </a:r>
            <a:r>
              <a:rPr lang="ru-RU" sz="2400" err="1"/>
              <a:t>волонтерською діяльністю.</a:t>
            </a:r>
          </a:p>
          <a:p>
            <a:pPr lvl="0"/>
            <a:r>
              <a:rPr lang="ru-RU" sz="2400" smtClean="0"/>
              <a:t>- Розповідати </a:t>
            </a:r>
            <a:r>
              <a:rPr lang="ru-RU" sz="2400" err="1"/>
              <a:t>дітям про українську культуру.</a:t>
            </a:r>
          </a:p>
          <a:p>
            <a:pPr lvl="0"/>
            <a:r>
              <a:rPr lang="ru-RU" sz="2400" smtClean="0"/>
              <a:t>- Влаштовувати </a:t>
            </a:r>
            <a:r>
              <a:rPr lang="ru-RU" sz="2400" err="1"/>
              <a:t>акції пам'яті.</a:t>
            </a:r>
          </a:p>
          <a:p>
            <a:pPr lvl="0"/>
            <a:r>
              <a:rPr lang="ru-RU" sz="2400" smtClean="0"/>
              <a:t>- Проводити </a:t>
            </a:r>
            <a:r>
              <a:rPr lang="ru-RU" sz="2400" err="1"/>
              <a:t>години спілкування, присвячені війни рф проти України.</a:t>
            </a:r>
          </a:p>
          <a:p>
            <a:pPr lvl="0"/>
            <a:r>
              <a:rPr lang="ru-RU" sz="2400" smtClean="0"/>
              <a:t>- Створювати </a:t>
            </a:r>
            <a:r>
              <a:rPr lang="ru-RU" sz="2400" err="1"/>
              <a:t>навчальні проєкти, присвячені борцям за незалежність та свободу нашої країни.</a:t>
            </a:r>
          </a:p>
          <a:p>
            <a:pPr lvl="0"/>
            <a:r>
              <a:rPr lang="ru-RU" sz="2400" smtClean="0"/>
              <a:t>- Організовувати </a:t>
            </a:r>
            <a:r>
              <a:rPr lang="ru-RU" sz="2400" err="1"/>
              <a:t>зустрічі із ветеранами АТО, ООС та війни рф проти України. </a:t>
            </a:r>
          </a:p>
          <a:p>
            <a:endParaRPr lang="ru-RU" sz="5400"/>
          </a:p>
        </p:txBody>
      </p:sp>
    </p:spTree>
    <p:extLst>
      <p:ext uri="{BB962C8B-B14F-4D97-AF65-F5344CB8AC3E}">
        <p14:creationId xmlns="" val="1195795371"/>
      </p:ext>
    </p:extLst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616" y="-32915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11760" y="341892"/>
            <a:ext cx="6552728" cy="55399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sz="54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r>
              <a:rPr lang="ru-RU" sz="2000" err="1"/>
              <a:t>Під час роботи вам стануть у пригоді наступні матеріали:</a:t>
            </a:r>
          </a:p>
          <a:p>
            <a:pPr lvl="0"/>
            <a:r>
              <a:rPr lang="ru-RU" sz="2000" smtClean="0">
                <a:hlinkClick r:id="rId3"/>
              </a:rPr>
              <a:t>- Концепція </a:t>
            </a:r>
            <a:r>
              <a:rPr lang="ru-RU" sz="2000" err="1">
                <a:hlinkClick r:id="rId3"/>
              </a:rPr>
              <a:t>національно-патріотичного виховання</a:t>
            </a:r>
            <a:r>
              <a:rPr lang="ru-RU" sz="2000"/>
              <a:t>;</a:t>
            </a:r>
          </a:p>
          <a:p>
            <a:pPr lvl="0"/>
            <a:r>
              <a:rPr lang="ru-RU" sz="2000">
                <a:hlinkClick r:id="rId4"/>
              </a:rPr>
              <a:t>заходи щодо реалізації</a:t>
            </a:r>
            <a:r>
              <a:rPr lang="ru-RU" sz="2000"/>
              <a:t> Концепції національно-патріотичного виховання;</a:t>
            </a:r>
          </a:p>
          <a:p>
            <a:pPr lvl="0"/>
            <a:r>
              <a:rPr lang="ru-RU" sz="2000" smtClean="0"/>
              <a:t>- стаття</a:t>
            </a:r>
            <a:r>
              <a:rPr lang="ru-RU" sz="2000"/>
              <a:t> </a:t>
            </a:r>
            <a:r>
              <a:rPr lang="ru-RU" sz="2000">
                <a:hlinkClick r:id="rId5"/>
              </a:rPr>
              <a:t>«Реалізація Концепції національно-патріотичного виховання: основні заходи та цікаві момент»</a:t>
            </a:r>
            <a:r>
              <a:rPr lang="ru-RU" sz="2000"/>
              <a:t>;</a:t>
            </a:r>
          </a:p>
          <a:p>
            <a:pPr lvl="0"/>
            <a:r>
              <a:rPr lang="ru-RU" sz="2000" smtClean="0"/>
              <a:t>- стаття</a:t>
            </a:r>
            <a:r>
              <a:rPr lang="ru-RU" sz="2000"/>
              <a:t> </a:t>
            </a:r>
            <a:r>
              <a:rPr lang="ru-RU" sz="2000">
                <a:hlinkClick r:id="rId6"/>
              </a:rPr>
              <a:t>«Розвиваємо громадянську компетентність школярів: неординарні ідеї та корисні лайфхаки»</a:t>
            </a:r>
            <a:r>
              <a:rPr lang="ru-RU" sz="2000"/>
              <a:t>;</a:t>
            </a:r>
          </a:p>
          <a:p>
            <a:pPr lvl="0"/>
            <a:r>
              <a:rPr lang="ru-RU" sz="2000" smtClean="0"/>
              <a:t>- інтернет-конференція</a:t>
            </a:r>
            <a:r>
              <a:rPr lang="ru-RU" sz="2000"/>
              <a:t> </a:t>
            </a:r>
            <a:r>
              <a:rPr lang="ru-RU" sz="2000">
                <a:hlinkClick r:id="rId7"/>
              </a:rPr>
              <a:t>«Формування громадянської компетентності на різних уроках»</a:t>
            </a:r>
            <a:r>
              <a:rPr lang="ru-RU" sz="2000"/>
              <a:t>;</a:t>
            </a:r>
          </a:p>
          <a:p>
            <a:pPr lvl="0"/>
            <a:r>
              <a:rPr lang="ru-RU" sz="2000" smtClean="0"/>
              <a:t>- стаття</a:t>
            </a:r>
            <a:r>
              <a:rPr lang="ru-RU" sz="2000"/>
              <a:t> </a:t>
            </a:r>
            <a:r>
              <a:rPr lang="ru-RU" sz="2000">
                <a:hlinkClick r:id="rId8"/>
              </a:rPr>
              <a:t>«Уроки історії для класного керівника, або як відзначити в школі пам’ятні дати, щоб учні не були байдужими»</a:t>
            </a:r>
            <a:r>
              <a:rPr lang="ru-RU" sz="2000"/>
              <a:t>;</a:t>
            </a:r>
          </a:p>
          <a:p>
            <a:pPr lvl="0"/>
            <a:r>
              <a:rPr lang="ru-RU" sz="2000" smtClean="0"/>
              <a:t>- стаття</a:t>
            </a:r>
            <a:r>
              <a:rPr lang="ru-RU" sz="2000"/>
              <a:t> </a:t>
            </a:r>
            <a:r>
              <a:rPr lang="ru-RU" sz="2000">
                <a:hlinkClick r:id="rId9"/>
              </a:rPr>
              <a:t>«Сучасне патріотичне виховання в Україні та світі»</a:t>
            </a:r>
            <a:r>
              <a:rPr lang="ru-RU" sz="2000"/>
              <a:t>;</a:t>
            </a:r>
          </a:p>
          <a:p>
            <a:pPr lvl="0"/>
            <a:r>
              <a:rPr lang="ru-RU" sz="2000" err="1"/>
              <a:t>вебінар </a:t>
            </a:r>
            <a:r>
              <a:rPr lang="ru-RU" sz="2000">
                <a:hlinkClick r:id="rId10"/>
              </a:rPr>
              <a:t>«Як/чи українським школярам сьогодні вивчати історію країни-агресора»</a:t>
            </a:r>
            <a:r>
              <a:rPr lang="ru-RU" sz="2000"/>
              <a:t>;</a:t>
            </a:r>
          </a:p>
        </p:txBody>
      </p:sp>
    </p:spTree>
    <p:extLst>
      <p:ext uri="{BB962C8B-B14F-4D97-AF65-F5344CB8AC3E}">
        <p14:creationId xmlns="" val="1195795371"/>
      </p:ext>
    </p:extLst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616" y="1826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11760" y="341892"/>
            <a:ext cx="65527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sz="54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endParaRPr lang="ru-RU" sz="2000"/>
          </a:p>
        </p:txBody>
      </p:sp>
      <p:sp>
        <p:nvSpPr>
          <p:cNvPr id="7" name="Прямоугольник 6"/>
          <p:cNvSpPr/>
          <p:nvPr/>
        </p:nvSpPr>
        <p:spPr>
          <a:xfrm>
            <a:off x="2339752" y="157226"/>
            <a:ext cx="65185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smtClean="0"/>
              <a:t>Проект </a:t>
            </a:r>
            <a:r>
              <a:rPr lang="uk-UA" sz="2400" b="1"/>
              <a:t>рішення педагогічної ради 30.01.2024</a:t>
            </a:r>
            <a:endParaRPr lang="ru-RU" sz="2400" b="1"/>
          </a:p>
        </p:txBody>
      </p:sp>
      <p:sp>
        <p:nvSpPr>
          <p:cNvPr id="8" name="Прямоугольник 7"/>
          <p:cNvSpPr/>
          <p:nvPr/>
        </p:nvSpPr>
        <p:spPr>
          <a:xfrm>
            <a:off x="2695248" y="714356"/>
            <a:ext cx="6264696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smtClean="0"/>
              <a:t>    </a:t>
            </a:r>
            <a:r>
              <a:rPr lang="uk-UA" sz="2000" smtClean="0"/>
              <a:t>1. Про національно-патріотичне виховання  учнівської молоді в умовах військового часу</a:t>
            </a:r>
            <a:endParaRPr lang="ru-RU" sz="2000" smtClean="0"/>
          </a:p>
          <a:p>
            <a:r>
              <a:rPr lang="ru-RU" sz="2000" b="1" smtClean="0"/>
              <a:t> </a:t>
            </a:r>
            <a:r>
              <a:rPr lang="uk-UA" sz="2000" smtClean="0"/>
              <a:t>1.1.  Працювати над реалізацією </a:t>
            </a:r>
            <a:r>
              <a:rPr lang="ru-RU" sz="2000" smtClean="0"/>
              <a:t>План</a:t>
            </a:r>
            <a:r>
              <a:rPr lang="uk-UA" sz="2000" smtClean="0"/>
              <a:t>у</a:t>
            </a:r>
            <a:r>
              <a:rPr lang="ru-RU" sz="2000" smtClean="0"/>
              <a:t> заходів щодо національно-патріотичного виховання учнів школи  </a:t>
            </a:r>
            <a:r>
              <a:rPr lang="uk-UA" sz="2000" smtClean="0"/>
              <a:t>у ІІ семестрі </a:t>
            </a:r>
            <a:r>
              <a:rPr lang="ru-RU" sz="2000" smtClean="0"/>
              <a:t>20</a:t>
            </a:r>
            <a:r>
              <a:rPr lang="uk-UA" sz="2000" smtClean="0"/>
              <a:t>23/2024 навчального року, затвердженого наказом по школі № 118 від 31.08.2023</a:t>
            </a:r>
            <a:endParaRPr lang="ru-RU" sz="2000" smtClean="0"/>
          </a:p>
          <a:p>
            <a:r>
              <a:rPr lang="uk-UA" sz="2000" smtClean="0"/>
              <a:t>        відповідальні Зарянська Т.І., Рудіч Л.Г., Голомоз О.А.</a:t>
            </a:r>
            <a:endParaRPr lang="ru-RU" sz="2000" smtClean="0"/>
          </a:p>
          <a:p>
            <a:r>
              <a:rPr lang="uk-UA" sz="2000" smtClean="0"/>
              <a:t>         класні керівники1-11 класів, учителі-предметники</a:t>
            </a:r>
            <a:endParaRPr lang="ru-RU" sz="2000" smtClean="0"/>
          </a:p>
          <a:p>
            <a:r>
              <a:rPr lang="uk-UA" sz="2000" smtClean="0"/>
              <a:t>1.2. Включити до  річного плану роботи школи на 2024-2025 н.р. загальношкільні заходи з національно-патріотичного виховання, зміст яких спрямований на вивчення національних культурних традицій українського народу</a:t>
            </a:r>
            <a:endParaRPr lang="ru-RU" sz="2000" smtClean="0"/>
          </a:p>
          <a:p>
            <a:r>
              <a:rPr lang="uk-UA" sz="2000" smtClean="0"/>
              <a:t>                              відповідальні Зарянська Т.І., Рудіч Л.Г.</a:t>
            </a:r>
            <a:endParaRPr lang="ru-RU" sz="2000" smtClean="0"/>
          </a:p>
          <a:p>
            <a:r>
              <a:rPr lang="uk-UA" sz="2000" smtClean="0"/>
              <a:t>1.3. Брати</a:t>
            </a:r>
            <a:r>
              <a:rPr lang="ru-RU" sz="2000" smtClean="0"/>
              <a:t> участь у р</a:t>
            </a:r>
            <a:r>
              <a:rPr lang="uk-UA" sz="2000" err="1" smtClean="0"/>
              <a:t>айонних  та </a:t>
            </a:r>
            <a:r>
              <a:rPr lang="ru-RU" sz="2000" smtClean="0"/>
              <a:t> міських </a:t>
            </a:r>
            <a:r>
              <a:rPr lang="uk-UA" sz="2000" smtClean="0"/>
              <a:t>творчих та інтелектуальних конкурсах та інших </a:t>
            </a:r>
            <a:r>
              <a:rPr lang="ru-RU" sz="2000" smtClean="0"/>
              <a:t>заход</a:t>
            </a:r>
            <a:r>
              <a:rPr lang="uk-UA" sz="2000" smtClean="0"/>
              <a:t>ах</a:t>
            </a:r>
            <a:r>
              <a:rPr lang="ru-RU" sz="2000" smtClean="0"/>
              <a:t> з </a:t>
            </a:r>
            <a:r>
              <a:rPr lang="uk-UA" sz="2000" err="1" smtClean="0"/>
              <a:t>національно-</a:t>
            </a:r>
            <a:r>
              <a:rPr lang="ru-RU" sz="2000" err="1" smtClean="0"/>
              <a:t>патріотичного виховання;</a:t>
            </a:r>
          </a:p>
          <a:p>
            <a:r>
              <a:rPr lang="ru-RU" sz="2000" smtClean="0"/>
              <a:t>                                    Протягом</a:t>
            </a:r>
            <a:r>
              <a:rPr lang="uk-UA" sz="2000" smtClean="0"/>
              <a:t> 2023-2024 </a:t>
            </a:r>
            <a:r>
              <a:rPr lang="ru-RU" sz="2000" smtClean="0"/>
              <a:t> н р,</a:t>
            </a:r>
            <a:endParaRPr lang="ru-RU" sz="2000" smtClean="0"/>
          </a:p>
          <a:p>
            <a:r>
              <a:rPr lang="uk-UA" sz="2000" smtClean="0"/>
              <a:t>                                 відповідальні Зарянська Т.І., Рудіч Л.Г.</a:t>
            </a:r>
            <a:endParaRPr lang="ru-RU" sz="2000"/>
          </a:p>
        </p:txBody>
      </p:sp>
    </p:spTree>
    <p:extLst>
      <p:ext uri="{BB962C8B-B14F-4D97-AF65-F5344CB8AC3E}">
        <p14:creationId xmlns="" val="170368189"/>
      </p:ext>
    </p:extLst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616" y="-32915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11760" y="341892"/>
            <a:ext cx="65527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sz="54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endParaRPr lang="ru-RU" sz="2000"/>
          </a:p>
        </p:txBody>
      </p:sp>
      <p:sp>
        <p:nvSpPr>
          <p:cNvPr id="6" name="Прямоугольник 5"/>
          <p:cNvSpPr/>
          <p:nvPr/>
        </p:nvSpPr>
        <p:spPr>
          <a:xfrm>
            <a:off x="2411760" y="620688"/>
            <a:ext cx="6552728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smtClean="0"/>
              <a:t>1.4. Залучати батьківську громадськість, соціальних партнерів, представників громадських організацій, воїнів ЗСУ до проведення заходів з національно-патріотичного виховання</a:t>
            </a:r>
            <a:endParaRPr lang="ru-RU" sz="2000" smtClean="0"/>
          </a:p>
          <a:p>
            <a:pPr algn="r"/>
            <a:r>
              <a:rPr lang="ru-RU" sz="2000" err="1" smtClean="0"/>
              <a:t>Протягом</a:t>
            </a:r>
            <a:r>
              <a:rPr lang="uk-UA" sz="2000" smtClean="0"/>
              <a:t> 2023-2024 </a:t>
            </a:r>
            <a:r>
              <a:rPr lang="ru-RU" sz="2000" smtClean="0"/>
              <a:t> навчального року,</a:t>
            </a:r>
          </a:p>
          <a:p>
            <a:pPr algn="r"/>
            <a:r>
              <a:rPr lang="uk-UA" sz="2000" smtClean="0"/>
              <a:t>відповідальні Зарянська Т,І.,Рудіч Л.Г.,класні керівники</a:t>
            </a:r>
            <a:endParaRPr lang="ru-RU" sz="2000" smtClean="0"/>
          </a:p>
          <a:p>
            <a:pPr algn="r"/>
            <a:r>
              <a:rPr lang="uk-UA" sz="2000" smtClean="0"/>
              <a:t>1-11 класів</a:t>
            </a:r>
            <a:endParaRPr lang="ru-RU" sz="2000" smtClean="0"/>
          </a:p>
          <a:p>
            <a:r>
              <a:rPr lang="uk-UA" sz="2000" smtClean="0"/>
              <a:t>1.5. Надавати методичну допомогу батькам учнів із формування і розвитку в дітей позитивного ціннісного ставлення до суспільства, держави, народу.</a:t>
            </a:r>
            <a:endParaRPr lang="ru-RU" sz="2000" smtClean="0"/>
          </a:p>
          <a:p>
            <a:pPr algn="r"/>
            <a:r>
              <a:rPr lang="ru-RU" sz="2000" err="1" smtClean="0"/>
              <a:t>Протягом </a:t>
            </a:r>
            <a:r>
              <a:rPr lang="uk-UA" sz="2000" smtClean="0"/>
              <a:t>ІІ семестру 2023-2024 </a:t>
            </a:r>
            <a:r>
              <a:rPr lang="ru-RU" sz="2000" smtClean="0"/>
              <a:t> навчального року,</a:t>
            </a:r>
          </a:p>
          <a:p>
            <a:pPr algn="r"/>
            <a:r>
              <a:rPr lang="uk-UA" sz="2000" smtClean="0"/>
              <a:t>відповідальні Зарянська Т,І.,класні керівники</a:t>
            </a:r>
            <a:endParaRPr lang="ru-RU" sz="2000" smtClean="0"/>
          </a:p>
          <a:p>
            <a:pPr algn="r"/>
            <a:r>
              <a:rPr lang="uk-UA" sz="2000" smtClean="0"/>
              <a:t>1-11 класів</a:t>
            </a:r>
            <a:endParaRPr lang="ru-RU" sz="2000" smtClean="0"/>
          </a:p>
          <a:p>
            <a:r>
              <a:rPr lang="uk-UA" sz="2000" smtClean="0"/>
              <a:t>1.6. Забезпечувати використання сучасних форм учнівської діяльності, інноваційні підходи (проектну діяльність, благодійні акції, волонтерську та просвітницьку діяльність) у виховній роботі класних керівників.</a:t>
            </a:r>
            <a:endParaRPr lang="ru-RU" sz="2000" smtClean="0"/>
          </a:p>
          <a:p>
            <a:pPr algn="r"/>
            <a:r>
              <a:rPr lang="uk-UA" sz="2000" smtClean="0"/>
              <a:t>Протягом ІІ семестру 2023-2024  навчального року,</a:t>
            </a:r>
            <a:endParaRPr lang="ru-RU" sz="2000" smtClean="0"/>
          </a:p>
          <a:p>
            <a:pPr algn="r"/>
            <a:r>
              <a:rPr lang="uk-UA" sz="2000" smtClean="0"/>
              <a:t>відповідальні Зарянська Т.І., Рудіч Л.Г., класні керівники</a:t>
            </a:r>
            <a:endParaRPr lang="ru-RU" sz="2000" smtClean="0"/>
          </a:p>
          <a:p>
            <a:pPr algn="r"/>
            <a:r>
              <a:rPr lang="uk-UA" sz="2000" smtClean="0"/>
              <a:t>1-11 класів</a:t>
            </a:r>
            <a:endParaRPr lang="ru-RU" sz="2000" smtClean="0"/>
          </a:p>
          <a:p>
            <a:pPr algn="r"/>
            <a:endParaRPr lang="ru-RU"/>
          </a:p>
        </p:txBody>
      </p:sp>
    </p:spTree>
    <p:extLst>
      <p:ext uri="{BB962C8B-B14F-4D97-AF65-F5344CB8AC3E}">
        <p14:creationId xmlns="" val="170368189"/>
      </p:ext>
    </p:extLst>
  </p:cSld>
  <p:clrMapOvr>
    <a:masterClrMapping/>
  </p:clrMapOvr>
  <p:transition/>
  <p:timing/>
</p:sld>
</file>

<file path=ppt/slides/slide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39" y="-7195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11760" y="341892"/>
            <a:ext cx="65527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sz="54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endParaRPr lang="ru-RU" sz="2000"/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0"/>
            <a:ext cx="6678488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smtClean="0"/>
              <a:t>1.7. Створювати умови для діяльності органів учнівського самоврядування, принципах добровільності, самостійності, реальних повноважень, що сприятиме розвитку особистісного потенціалу дитини, формуванню її духовно-моральних якостей, ініціативності, активної громадської позиції.</a:t>
            </a:r>
            <a:endParaRPr lang="ru-RU" sz="2000" smtClean="0"/>
          </a:p>
          <a:p>
            <a:pPr algn="r"/>
            <a:r>
              <a:rPr lang="ru-RU" sz="2000" err="1" smtClean="0"/>
              <a:t>Протягом</a:t>
            </a:r>
            <a:r>
              <a:rPr lang="uk-UA" sz="2000" smtClean="0"/>
              <a:t> ІІ семестру  2023-2024 </a:t>
            </a:r>
            <a:r>
              <a:rPr lang="ru-RU" sz="2000" smtClean="0"/>
              <a:t> навчального року,</a:t>
            </a:r>
          </a:p>
          <a:p>
            <a:pPr algn="r"/>
            <a:r>
              <a:rPr lang="uk-UA" sz="2000" smtClean="0"/>
              <a:t>відповідальні Зарянська Т,І.,класні керівники</a:t>
            </a:r>
            <a:endParaRPr lang="ru-RU" sz="2000" smtClean="0"/>
          </a:p>
          <a:p>
            <a:pPr algn="r"/>
            <a:r>
              <a:rPr lang="uk-UA" sz="2000" smtClean="0"/>
              <a:t>1-11 класів</a:t>
            </a:r>
            <a:endParaRPr lang="ru-RU" sz="2000" smtClean="0"/>
          </a:p>
          <a:p>
            <a:r>
              <a:rPr lang="uk-UA" sz="2000" smtClean="0"/>
              <a:t>1.8. </a:t>
            </a:r>
            <a:r>
              <a:rPr lang="ru-RU" sz="2000" err="1" smtClean="0"/>
              <a:t>Активізувати форми роботи з національно-патріотичного виховання школярів (пошукова робота, тематичні заходи, пов’язані зі знаменними та пам’ятни</a:t>
            </a:r>
            <a:r>
              <a:rPr lang="uk-UA" sz="2000" smtClean="0"/>
              <a:t>м</a:t>
            </a:r>
            <a:r>
              <a:rPr lang="ru-RU" sz="2000" smtClean="0"/>
              <a:t>и датами).</a:t>
            </a:r>
          </a:p>
          <a:p>
            <a:pPr algn="r"/>
            <a:r>
              <a:rPr lang="ru-RU" sz="2000" err="1" smtClean="0"/>
              <a:t>Протягом</a:t>
            </a:r>
            <a:r>
              <a:rPr lang="uk-UA" sz="2000" smtClean="0"/>
              <a:t> ІІ семестру  2023-2024 </a:t>
            </a:r>
            <a:r>
              <a:rPr lang="ru-RU" sz="2000" smtClean="0"/>
              <a:t> навчального року</a:t>
            </a:r>
            <a:r>
              <a:rPr lang="uk-UA" sz="2000" smtClean="0"/>
              <a:t>, </a:t>
            </a:r>
            <a:endParaRPr lang="ru-RU" sz="2000" smtClean="0"/>
          </a:p>
          <a:p>
            <a:pPr algn="r"/>
            <a:r>
              <a:rPr lang="uk-UA" sz="2000" smtClean="0"/>
              <a:t>відповідальні учителі історії, географії, української мови та літератури</a:t>
            </a:r>
            <a:endParaRPr lang="ru-RU" sz="2000" smtClean="0"/>
          </a:p>
          <a:p>
            <a:r>
              <a:rPr lang="uk-UA" sz="2000" smtClean="0"/>
              <a:t>1.</a:t>
            </a:r>
            <a:r>
              <a:rPr lang="ru-RU" sz="2000" smtClean="0"/>
              <a:t>9. </a:t>
            </a:r>
            <a:r>
              <a:rPr lang="uk-UA" sz="2000" smtClean="0"/>
              <a:t>Проводити анкетування та психологічні тестування учнів та соцологічні опитування  батьків і педагогів ліцею щодо ціннісних приорітетів та результативності виховного впливу педагогів та сім’ї.</a:t>
            </a:r>
            <a:endParaRPr lang="ru-RU" sz="2000" smtClean="0"/>
          </a:p>
          <a:p>
            <a:pPr algn="r"/>
            <a:r>
              <a:rPr lang="uk-UA" sz="2000" smtClean="0"/>
              <a:t>Протягом ІІ семестру  2023-2024  навчального року</a:t>
            </a:r>
            <a:endParaRPr lang="ru-RU" sz="2000" smtClean="0"/>
          </a:p>
          <a:p>
            <a:pPr algn="r"/>
            <a:r>
              <a:rPr lang="uk-UA" sz="2000" smtClean="0"/>
              <a:t>Відповідальна Голомоз О.А.</a:t>
            </a:r>
            <a:endParaRPr lang="ru-RU" sz="2000"/>
          </a:p>
        </p:txBody>
      </p:sp>
    </p:spTree>
    <p:extLst>
      <p:ext uri="{BB962C8B-B14F-4D97-AF65-F5344CB8AC3E}">
        <p14:creationId xmlns="" val="653658421"/>
      </p:ext>
    </p:extLst>
  </p:cSld>
  <p:clrMapOvr>
    <a:masterClrMapping/>
  </p:clrMapOvr>
  <p:transition/>
  <p:timing/>
</p:sld>
</file>

<file path=ppt/slides/slide3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32915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11760" y="341892"/>
            <a:ext cx="65527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sz="54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endParaRPr lang="ru-RU" sz="2000"/>
          </a:p>
        </p:txBody>
      </p:sp>
      <p:sp>
        <p:nvSpPr>
          <p:cNvPr id="6" name="Прямоугольник 5"/>
          <p:cNvSpPr/>
          <p:nvPr/>
        </p:nvSpPr>
        <p:spPr>
          <a:xfrm>
            <a:off x="2699792" y="612845"/>
            <a:ext cx="6192688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smtClean="0"/>
              <a:t>1.10. Здійснювати психолого-педагогічну діагностику інтелектуального розвитку, моральної та громадянської вихованості учнів і коригування відповідно до результатів аналізу організації виховного процесу.</a:t>
            </a:r>
            <a:endParaRPr lang="ru-RU" sz="2000" smtClean="0"/>
          </a:p>
          <a:p>
            <a:pPr algn="r"/>
            <a:r>
              <a:rPr lang="uk-UA" sz="2000" smtClean="0"/>
              <a:t>Протягом ІІ семестру  2023-2024 </a:t>
            </a:r>
            <a:r>
              <a:rPr lang="ru-RU" sz="2000" smtClean="0"/>
              <a:t> навчального року</a:t>
            </a:r>
          </a:p>
          <a:p>
            <a:pPr algn="r"/>
            <a:r>
              <a:rPr lang="uk-UA" sz="2000" smtClean="0"/>
              <a:t>Відповідальна Голомоз О.А., класні керівники 1-11-х класів</a:t>
            </a:r>
            <a:endParaRPr lang="ru-RU" sz="2000" smtClean="0"/>
          </a:p>
          <a:p>
            <a:r>
              <a:rPr lang="uk-UA" sz="2000" smtClean="0"/>
              <a:t>1.11. Провести творчі звіти класних керівників 1-11 класів щодо виконання заходів з національно-патріотичного виховання у 2023-2024 н.р.</a:t>
            </a:r>
            <a:endParaRPr lang="ru-RU" sz="2000" smtClean="0"/>
          </a:p>
          <a:p>
            <a:pPr algn="r"/>
            <a:r>
              <a:rPr lang="uk-UA" sz="2000" smtClean="0"/>
              <a:t>Травень 2024 </a:t>
            </a:r>
            <a:endParaRPr lang="ru-RU" sz="2000" smtClean="0"/>
          </a:p>
          <a:p>
            <a:pPr algn="r"/>
            <a:r>
              <a:rPr lang="uk-UA" sz="2000" smtClean="0"/>
              <a:t>Відповідальні Зарянська Т.І., Рудіч Л.Г., класні керівники </a:t>
            </a:r>
            <a:endParaRPr lang="ru-RU" sz="2000" smtClean="0"/>
          </a:p>
          <a:p>
            <a:pPr algn="r"/>
            <a:r>
              <a:rPr lang="uk-UA" sz="2000" smtClean="0"/>
              <a:t>                                                               1-11 класів</a:t>
            </a:r>
            <a:endParaRPr lang="ru-RU" sz="2000"/>
          </a:p>
        </p:txBody>
      </p:sp>
    </p:spTree>
    <p:extLst>
      <p:ext uri="{BB962C8B-B14F-4D97-AF65-F5344CB8AC3E}">
        <p14:creationId xmlns="" val="653658421"/>
      </p:ext>
    </p:extLst>
  </p:cSld>
  <p:clrMapOvr>
    <a:masterClrMapping/>
  </p:clrMapOvr>
  <p:transition/>
  <p:timing/>
</p:sld>
</file>

<file path=ppt/slides/slide3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04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11760" y="341892"/>
            <a:ext cx="65527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sz="54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endParaRPr lang="ru-RU" sz="2000"/>
          </a:p>
        </p:txBody>
      </p:sp>
      <p:sp>
        <p:nvSpPr>
          <p:cNvPr id="6" name="Прямоугольник 5"/>
          <p:cNvSpPr/>
          <p:nvPr/>
        </p:nvSpPr>
        <p:spPr>
          <a:xfrm>
            <a:off x="2794811" y="476672"/>
            <a:ext cx="612068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smtClean="0"/>
              <a:t>2. Про викладання предмету «Захист України».</a:t>
            </a:r>
            <a:endParaRPr lang="ru-RU" sz="2000" smtClean="0"/>
          </a:p>
          <a:p>
            <a:r>
              <a:rPr lang="uk-UA" sz="2000" smtClean="0"/>
              <a:t>2.1. Забезпечити неухильне виконання вимог навчальної програми для закладів загальної середньої освіти з предмета «Захист України» 10-11-х класів, затвердженої наказом МОН  від 03.08.2022 № 698 в частині викладання предмета «Захист України» в обсязі не меншому, ніж передбачено програмою.</a:t>
            </a:r>
            <a:endParaRPr lang="ru-RU" sz="2000" smtClean="0"/>
          </a:p>
          <a:p>
            <a:pPr algn="r"/>
            <a:r>
              <a:rPr lang="uk-UA" sz="2000" smtClean="0"/>
              <a:t>Протягом ІІ-го семестру 2023/2024 н.р.</a:t>
            </a:r>
            <a:endParaRPr lang="ru-RU" sz="2000" smtClean="0"/>
          </a:p>
          <a:p>
            <a:pPr algn="r"/>
            <a:r>
              <a:rPr lang="uk-UA" sz="2000" smtClean="0"/>
              <a:t>Відповідальні Світличний К.В., Алєксєєнко О.О.</a:t>
            </a:r>
            <a:endParaRPr lang="ru-RU" sz="2000" smtClean="0"/>
          </a:p>
          <a:p>
            <a:r>
              <a:rPr lang="uk-UA" sz="2000" smtClean="0"/>
              <a:t>2.2. Використовувати Інтернет-ресурси та платформи, рекомендовані МОН для викладання предмета «Захист України» у дистанційному режимі.</a:t>
            </a:r>
            <a:endParaRPr lang="ru-RU" sz="2000" smtClean="0"/>
          </a:p>
          <a:p>
            <a:pPr algn="r"/>
            <a:r>
              <a:rPr lang="uk-UA" sz="2000" smtClean="0"/>
              <a:t>Протягом ІІ-го семестру 2023/2024 н.р.</a:t>
            </a:r>
            <a:endParaRPr lang="ru-RU" sz="2000" smtClean="0"/>
          </a:p>
          <a:p>
            <a:pPr algn="r"/>
            <a:r>
              <a:rPr lang="uk-UA" sz="2000" smtClean="0"/>
              <a:t>Відповідальні Світличний К.В., Алєксєєнко О.О.</a:t>
            </a:r>
            <a:endParaRPr lang="ru-RU" sz="2000" smtClean="0"/>
          </a:p>
          <a:p>
            <a:r>
              <a:rPr lang="uk-UA" sz="2000" smtClean="0"/>
              <a:t> </a:t>
            </a:r>
            <a:endParaRPr lang="ru-RU" sz="2000" smtClean="0"/>
          </a:p>
          <a:p>
            <a:r>
              <a:rPr lang="uk-UA" sz="2000" smtClean="0"/>
              <a:t>2.3.Підготувати педагогічні пропозиції для освітньої Програми на 2024/2025 навчальний рік.</a:t>
            </a:r>
            <a:endParaRPr lang="ru-RU" sz="2000" smtClean="0"/>
          </a:p>
          <a:p>
            <a:pPr algn="r"/>
            <a:r>
              <a:rPr lang="uk-UA" sz="2000" smtClean="0"/>
              <a:t>Лютий-березень</a:t>
            </a:r>
            <a:endParaRPr lang="ru-RU" sz="2000" smtClean="0"/>
          </a:p>
          <a:p>
            <a:pPr algn="r"/>
            <a:r>
              <a:rPr lang="uk-UA" sz="2000" smtClean="0"/>
              <a:t>Відповідальні Світличний К.В., Алєксєєнко О.О.</a:t>
            </a:r>
            <a:endParaRPr lang="ru-RU" sz="2000"/>
          </a:p>
        </p:txBody>
      </p:sp>
    </p:spTree>
    <p:extLst>
      <p:ext uri="{BB962C8B-B14F-4D97-AF65-F5344CB8AC3E}">
        <p14:creationId xmlns="" val="653658421"/>
      </p:ext>
    </p:extLst>
  </p:cSld>
  <p:clrMapOvr>
    <a:masterClrMapping/>
  </p:clrMapOvr>
  <p:transition/>
  <p:timing/>
</p:sld>
</file>

<file path=ppt/slides/slide3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04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11760" y="341892"/>
            <a:ext cx="65527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sz="54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endParaRPr lang="ru-RU" sz="2000"/>
          </a:p>
        </p:txBody>
      </p:sp>
      <p:sp>
        <p:nvSpPr>
          <p:cNvPr id="6" name="Прямоугольник 5"/>
          <p:cNvSpPr/>
          <p:nvPr/>
        </p:nvSpPr>
        <p:spPr>
          <a:xfrm>
            <a:off x="2794811" y="476672"/>
            <a:ext cx="612068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smtClean="0"/>
              <a:t>2.4. Залучати до проведення навчальних занять з предмета «Захист України» військовослужбовців ЗСУ, учасників бойових дій російсько-української війни.</a:t>
            </a:r>
            <a:endParaRPr lang="ru-RU" sz="2000" smtClean="0"/>
          </a:p>
          <a:p>
            <a:pPr algn="r"/>
            <a:r>
              <a:rPr lang="uk-UA" sz="2000" smtClean="0"/>
              <a:t>Протягом ІІ-го семестру 2023/2024 н.р.</a:t>
            </a:r>
            <a:endParaRPr lang="ru-RU" sz="2000" smtClean="0"/>
          </a:p>
          <a:p>
            <a:pPr algn="r"/>
            <a:r>
              <a:rPr lang="uk-UA" sz="2000" smtClean="0"/>
              <a:t>Відповідальні Світличний К.В., Алєксєєнко О.О.</a:t>
            </a:r>
            <a:endParaRPr lang="ru-RU" sz="2000" smtClean="0"/>
          </a:p>
          <a:p>
            <a:r>
              <a:rPr lang="uk-UA" sz="2000" smtClean="0"/>
              <a:t>2.5. Організувати  роботу військово-патріотичного гуртків за напрямом інтелектуально-мистецький (історія України, Українська революція, етнографія, історія українського війська, сучасних збройних сил України, українська патріотична чи народна пісня).</a:t>
            </a:r>
            <a:endParaRPr lang="ru-RU" sz="2000" smtClean="0"/>
          </a:p>
          <a:p>
            <a:pPr algn="r"/>
            <a:r>
              <a:rPr lang="uk-UA" sz="2000" smtClean="0"/>
              <a:t>Протягом ІІ-го семестру 2023/2024 н.р.</a:t>
            </a:r>
            <a:endParaRPr lang="ru-RU" sz="2000" smtClean="0"/>
          </a:p>
          <a:p>
            <a:pPr algn="r"/>
            <a:r>
              <a:rPr lang="uk-UA" sz="2000" smtClean="0"/>
              <a:t>Відповідальні Світличний К.В., Алєксєєнко О.О.</a:t>
            </a:r>
            <a:endParaRPr lang="ru-RU" sz="2000" smtClean="0"/>
          </a:p>
          <a:p>
            <a:r>
              <a:rPr lang="uk-UA" sz="2000" smtClean="0"/>
              <a:t>2.6. Поповнювати в шкільному музеї експозицію «Герої сучасності».</a:t>
            </a:r>
            <a:endParaRPr lang="ru-RU" sz="2000" smtClean="0"/>
          </a:p>
          <a:p>
            <a:pPr algn="r"/>
            <a:r>
              <a:rPr lang="uk-UA" sz="2000" smtClean="0"/>
              <a:t>Протягом ІІ-го семестру 2023/2024 н.р.</a:t>
            </a:r>
            <a:endParaRPr lang="ru-RU" sz="2000" smtClean="0"/>
          </a:p>
          <a:p>
            <a:pPr algn="r"/>
            <a:r>
              <a:rPr lang="uk-UA" sz="2000" smtClean="0"/>
              <a:t>Відповідальні Світличний К.В., Алєксєєнко О.О.</a:t>
            </a:r>
            <a:endParaRPr lang="ru-RU" sz="2000"/>
          </a:p>
        </p:txBody>
      </p:sp>
    </p:spTree>
    <p:extLst>
      <p:ext uri="{BB962C8B-B14F-4D97-AF65-F5344CB8AC3E}">
        <p14:creationId xmlns="" val="653658421"/>
      </p:ext>
    </p:extLst>
  </p:cSld>
  <p:clrMapOvr>
    <a:masterClrMapping/>
  </p:clrMapOvr>
  <p:transition/>
  <p:timing/>
</p:sld>
</file>

<file path=ppt/slides/slide3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04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11760" y="341892"/>
            <a:ext cx="65527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sz="54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endParaRPr lang="ru-RU" sz="2000"/>
          </a:p>
        </p:txBody>
      </p:sp>
      <p:sp>
        <p:nvSpPr>
          <p:cNvPr id="6" name="Прямоугольник 5"/>
          <p:cNvSpPr/>
          <p:nvPr/>
        </p:nvSpPr>
        <p:spPr>
          <a:xfrm>
            <a:off x="2357422" y="476672"/>
            <a:ext cx="6558069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smtClean="0"/>
              <a:t>2.7. З метою психологічної підготовки здобувачів освіти до захисту країни залучати практичного психолога для проведення уроків з предмету «Захист України».</a:t>
            </a:r>
            <a:endParaRPr lang="ru-RU" sz="2000" smtClean="0"/>
          </a:p>
          <a:p>
            <a:pPr algn="r"/>
            <a:r>
              <a:rPr lang="uk-UA" sz="2000" smtClean="0"/>
              <a:t>Протягом ІІ-го семестру 2023/2024 н.р.</a:t>
            </a:r>
            <a:endParaRPr lang="ru-RU" sz="2000" smtClean="0"/>
          </a:p>
          <a:p>
            <a:pPr algn="r"/>
            <a:r>
              <a:rPr lang="uk-UA" sz="2000" smtClean="0"/>
              <a:t>Відповідальні Світличний К.В., Алєксєєнко О.О.</a:t>
            </a:r>
            <a:endParaRPr lang="ru-RU" sz="2000" smtClean="0"/>
          </a:p>
          <a:p>
            <a:r>
              <a:rPr lang="uk-UA" sz="2000" smtClean="0"/>
              <a:t> </a:t>
            </a:r>
            <a:endParaRPr lang="ru-RU" sz="2000" smtClean="0"/>
          </a:p>
          <a:p>
            <a:r>
              <a:rPr lang="uk-UA" sz="2000" smtClean="0"/>
              <a:t>2.8. В</a:t>
            </a:r>
            <a:r>
              <a:rPr lang="ru-RU" sz="2000" err="1" smtClean="0"/>
              <a:t>ивчити стан викладання предмету «Захист Вітчизни»;</a:t>
            </a:r>
          </a:p>
          <a:p>
            <a:pPr algn="r"/>
            <a:r>
              <a:rPr lang="uk-UA" sz="2000" smtClean="0"/>
              <a:t>  Травень 2024 </a:t>
            </a:r>
            <a:endParaRPr lang="ru-RU" sz="2000" smtClean="0"/>
          </a:p>
          <a:p>
            <a:pPr algn="r"/>
            <a:r>
              <a:rPr lang="uk-UA" sz="2000" smtClean="0"/>
              <a:t>Відповідальні Зарянська Т.І., Світличний К.В.</a:t>
            </a:r>
            <a:endParaRPr lang="ru-RU" sz="2000" smtClean="0"/>
          </a:p>
          <a:p>
            <a:r>
              <a:rPr lang="uk-UA" sz="2000" smtClean="0"/>
              <a:t>3. Про моніторингове дослідження «</a:t>
            </a:r>
            <a:r>
              <a:rPr lang="en-US" sz="2000" err="1" smtClean="0"/>
              <a:t>Selfi</a:t>
            </a:r>
            <a:r>
              <a:rPr lang="uk-UA" sz="2000" smtClean="0"/>
              <a:t>»:</a:t>
            </a:r>
            <a:endParaRPr lang="ru-RU" sz="2000" smtClean="0"/>
          </a:p>
          <a:p>
            <a:r>
              <a:rPr lang="uk-UA" sz="2000" smtClean="0"/>
              <a:t>3.1. Провести впродовж лютого анкетування за методикою «</a:t>
            </a:r>
            <a:r>
              <a:rPr lang="en-US" sz="2000" err="1" smtClean="0"/>
              <a:t>Selfi</a:t>
            </a:r>
            <a:r>
              <a:rPr lang="uk-UA" sz="2000" smtClean="0"/>
              <a:t>», узагальнити результати та ознайомити з ними педагогічний колектив.</a:t>
            </a:r>
            <a:endParaRPr lang="ru-RU" sz="2000" smtClean="0"/>
          </a:p>
          <a:p>
            <a:pPr algn="r"/>
            <a:r>
              <a:rPr lang="uk-UA" sz="2000" smtClean="0"/>
              <a:t>До 01.09.2024</a:t>
            </a:r>
            <a:endParaRPr lang="ru-RU" sz="2000" smtClean="0"/>
          </a:p>
          <a:p>
            <a:pPr algn="r"/>
            <a:r>
              <a:rPr lang="uk-UA" sz="2000" smtClean="0"/>
              <a:t>Відповідальна Турчина І.О.</a:t>
            </a:r>
            <a:endParaRPr lang="ru-RU" sz="2000" smtClean="0"/>
          </a:p>
          <a:p>
            <a:r>
              <a:rPr lang="uk-UA" sz="2000" smtClean="0"/>
              <a:t>3.2. Відпрацювати рекомендації за результатами аналізу.</a:t>
            </a:r>
            <a:endParaRPr lang="ru-RU" sz="2000" smtClean="0"/>
          </a:p>
          <a:p>
            <a:pPr algn="r"/>
            <a:r>
              <a:rPr lang="uk-UA" sz="2000" smtClean="0"/>
              <a:t>До 01.09.2024</a:t>
            </a:r>
            <a:endParaRPr lang="ru-RU" sz="2000" smtClean="0"/>
          </a:p>
          <a:p>
            <a:pPr algn="r"/>
            <a:r>
              <a:rPr lang="uk-UA" sz="2000" smtClean="0"/>
              <a:t>Відповідальна Турчина І.О.</a:t>
            </a:r>
            <a:endParaRPr lang="ru-RU" sz="2000" smtClean="0"/>
          </a:p>
          <a:p>
            <a:r>
              <a:rPr lang="uk-UA" sz="2000" smtClean="0"/>
              <a:t> </a:t>
            </a:r>
            <a:endParaRPr lang="ru-RU" sz="2000"/>
          </a:p>
        </p:txBody>
      </p:sp>
    </p:spTree>
    <p:extLst>
      <p:ext uri="{BB962C8B-B14F-4D97-AF65-F5344CB8AC3E}">
        <p14:creationId xmlns="" val="653658421"/>
      </p:ext>
    </p:extLst>
  </p:cSld>
  <p:clrMapOvr>
    <a:masterClrMapping/>
  </p:clrMapOvr>
  <p:transition/>
  <p:timing/>
</p:sld>
</file>

<file path=ppt/slides/slide3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616" y="-32915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11760" y="341892"/>
            <a:ext cx="65527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sz="54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r>
              <a:rPr lang="uk-UA" sz="5400" b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Дякую за увагу!</a:t>
            </a:r>
            <a:endParaRPr lang="ru-RU" sz="2000">
              <a:solidFill>
                <a:srgbClr val="FFFF00"/>
              </a:solidFill>
            </a:endParaRPr>
          </a:p>
        </p:txBody>
      </p:sp>
      <p:pic>
        <p:nvPicPr>
          <p:cNvPr id="1026" name="Picture 2" descr="C:\Users\Work\Desktop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420282" y="1265222"/>
            <a:ext cx="5824126" cy="5399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val="3054057582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6.0.25"/>
  <p:tag name="AS_OS" val="Microsoft Windows NT 10.0.20348.0"/>
  <p:tag name="AS_RELEASE_DATE" val="2023.12.14"/>
  <p:tag name="AS_TITLE" val="Aspose.Slides for .NET6"/>
  <p:tag name="AS_VERSION" val="23.12"/>
</p:tagLst>
</file>

<file path=ppt/theme/theme1.xml><?xml version="1.0" encoding="utf-8"?>
<a:theme xmlns:r="http://schemas.openxmlformats.org/officeDocument/2006/relationships"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2.xml><?xml version="1.0" encoding="utf-8"?>
<a:theme xmlns:r="http://schemas.openxmlformats.org/officeDocument/2006/relationships"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195</Paragraphs>
  <Slides>36</Slides>
  <Notes>0</Notes>
  <TotalTime>578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baseType="lpstr" size="41">
      <vt:lpstr>Arial</vt:lpstr>
      <vt:lpstr>Calibri</vt:lpstr>
      <vt:lpstr>Constantia</vt:lpstr>
      <vt:lpstr>Times New Roman</vt:lpstr>
      <vt:lpstr>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23.1200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Презентация PowerPoint</dc:title>
  <dc:creator>User</dc:creator>
  <cp:lastModifiedBy>Tanya</cp:lastModifiedBy>
  <cp:revision>59</cp:revision>
  <dcterms:created xsi:type="dcterms:W3CDTF">2019-05-13T15:46:03Z</dcterms:created>
  <dcterms:modified xsi:type="dcterms:W3CDTF">2024-01-31T15:58:41Z</dcterms:modified>
</cp:coreProperties>
</file>