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2904938"/>
          </a:xfrm>
        </p:spPr>
        <p:txBody>
          <a:bodyPr>
            <a:normAutofit/>
          </a:bodyPr>
          <a:lstStyle/>
          <a:p>
            <a:r>
              <a:rPr lang="uk-UA" dirty="0" smtClean="0"/>
              <a:t>Звіт роботи</a:t>
            </a:r>
            <a:br>
              <a:rPr lang="uk-UA" dirty="0" smtClean="0"/>
            </a:br>
            <a:r>
              <a:rPr lang="uk-UA" dirty="0" smtClean="0"/>
              <a:t>творчої групи </a:t>
            </a:r>
            <a:r>
              <a:rPr lang="uk-UA" dirty="0" err="1" smtClean="0"/>
              <a:t>“Моніторинг”</a:t>
            </a:r>
            <a:r>
              <a:rPr lang="uk-UA" dirty="0" smtClean="0"/>
              <a:t> </a:t>
            </a:r>
            <a:r>
              <a:rPr lang="uk-UA" dirty="0" smtClean="0"/>
              <a:t>в межах  </a:t>
            </a:r>
            <a:r>
              <a:rPr lang="uk-UA" dirty="0" smtClean="0"/>
              <a:t>ВСЗЯО ХЛ № 36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517232"/>
            <a:ext cx="7772400" cy="914400"/>
          </a:xfrm>
        </p:spPr>
        <p:txBody>
          <a:bodyPr/>
          <a:lstStyle/>
          <a:p>
            <a:r>
              <a:rPr lang="uk-UA" dirty="0" smtClean="0"/>
              <a:t>2023-2024 </a:t>
            </a:r>
            <a:r>
              <a:rPr lang="uk-UA" dirty="0" err="1" smtClean="0"/>
              <a:t>н.р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648072"/>
          </a:xfrm>
        </p:spPr>
        <p:txBody>
          <a:bodyPr>
            <a:normAutofit fontScale="90000"/>
          </a:bodyPr>
          <a:lstStyle/>
          <a:p>
            <a:r>
              <a:rPr lang="uk-UA" sz="2200" dirty="0" smtClean="0"/>
              <a:t>Циклограма моніторингових досліджень в межах  ВСЗЯО ХЛ № </a:t>
            </a:r>
            <a:r>
              <a:rPr lang="uk-UA" sz="2200" dirty="0" smtClean="0"/>
              <a:t>36</a:t>
            </a:r>
            <a:endParaRPr lang="uk-UA" sz="2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412875"/>
          <a:ext cx="8183564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978"/>
                <a:gridCol w="6599586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Місяць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Індикатор </a:t>
                      </a:r>
                      <a:r>
                        <a:rPr kumimoji="0" lang="uk-UA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моніторинга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серпень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рівні навчальних досягнень за результатами ДПА у 4, 9, 11 класах, кореляція річних та НМТ в 11-х класах, моніторинг результатів НМТ, моніторинг вступу до ЗВО та працевлаштування 9-х, 11-х класів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кадрового потенціалу,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мережі</a:t>
                      </a:r>
                      <a:endParaRPr lang="uk-UA" sz="1400" dirty="0"/>
                    </a:p>
                  </a:txBody>
                  <a:tcPr/>
                </a:tc>
              </a:tr>
              <a:tr h="410349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вересень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облікових категорій здобувачів освіти,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учнів пільгового контингенту</a:t>
                      </a:r>
                      <a:endParaRPr lang="uk-UA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листопад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ціннісних пріоритетів, ціннісних орієнтацій</a:t>
                      </a:r>
                      <a:endParaRPr lang="uk-UA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січень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залишкових знань, ступеню навченості класу,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інтелектуальної та творчої обдарованості,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участі в конкурсах, олімпіадах, науково-дослідній діяльності,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результативності діяльності методичних об’єднань в межах програми «Обдаровані діти»,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результативності профільних класів щодо участі в конкурсах, олімпіадах, науково-дослідній діяльності</a:t>
                      </a:r>
                      <a:endParaRPr lang="uk-UA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березень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ціннісних пріоритетів, ціннісних орієнтацій</a:t>
                      </a:r>
                      <a:endParaRPr lang="uk-UA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200" dirty="0" smtClean="0"/>
              <a:t>Циклограма моніторингових досліджень в межах  ВСЗЯО ХЛ № </a:t>
            </a:r>
            <a:r>
              <a:rPr lang="uk-UA" sz="2200" dirty="0" smtClean="0"/>
              <a:t>36</a:t>
            </a:r>
            <a:endParaRPr lang="uk-UA" sz="2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863139"/>
          <a:ext cx="8687620" cy="5994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325"/>
                <a:gridCol w="7388295"/>
              </a:tblGrid>
              <a:tr h="354563"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Місяць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Індикатор </a:t>
                      </a:r>
                      <a:r>
                        <a:rPr kumimoji="0" lang="uk-UA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моніторинга</a:t>
                      </a:r>
                      <a:endParaRPr lang="uk-UA" dirty="0"/>
                    </a:p>
                  </a:txBody>
                  <a:tcPr/>
                </a:tc>
              </a:tr>
              <a:tr h="1122783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квітень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розподілу вчителів за рівнем володіння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інформаціно-комунікаційною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компетентністю,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частка вчителів, які використовують ІКТ в освітньому процесі постійно, частка вчителів, які мають власні сайти,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блоги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інші інформаційні ресурси</a:t>
                      </a:r>
                      <a:endParaRPr lang="uk-UA" sz="1400" dirty="0"/>
                    </a:p>
                  </a:txBody>
                  <a:tcPr/>
                </a:tc>
              </a:tr>
              <a:tr h="325016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травень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ефективності діяльності підструктур</a:t>
                      </a:r>
                      <a:endParaRPr lang="uk-UA" sz="1400" dirty="0"/>
                    </a:p>
                  </a:txBody>
                  <a:tcPr/>
                </a:tc>
              </a:tr>
              <a:tr h="3811551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червень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санітарно-гігієнічні умови;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стан забезпечення навчальних приміщень;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безпека спортивних та ігрових майданчиків,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робота шкільної їдальні,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вплив середовища на навчальну діяльність, відвідування учнями навчальних занять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кореляція семестрових оцінок з кваліфікаційною категорією вчителя у 4, 9, 10, 11-х класах;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мовленнєвих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компетентностей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2-3-х та 5-8, 10-х класах, моніторинг математичних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компетентностей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2-3-х та 5-8, 10-х класах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залишкових знань, ступеню навченості класу,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інтелектуальної та творчої обдарованості,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участі в конкурсах, олімпіадах, науково-дослідній діяльності,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результативності діяльності методичних об’єднань в межах програми «Обдаровані діти», 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результативності профільних класів щодо участі в конкурсах, олімпіадах, науково-дослідній діяльності</a:t>
                      </a:r>
                      <a:endParaRPr lang="uk-UA" sz="1400" dirty="0"/>
                    </a:p>
                  </a:txBody>
                  <a:tcPr/>
                </a:tc>
              </a:tr>
              <a:tr h="359487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липень</a:t>
                      </a:r>
                      <a:endParaRPr lang="uk-UA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моніторинг результативності співпраці із соціальним партнерами</a:t>
                      </a:r>
                      <a:endParaRPr lang="uk-UA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183880" cy="763528"/>
          </a:xfrm>
        </p:spPr>
        <p:txBody>
          <a:bodyPr/>
          <a:lstStyle/>
          <a:p>
            <a:r>
              <a:rPr lang="uk-UA" dirty="0" smtClean="0"/>
              <a:t>П</a:t>
            </a:r>
            <a:r>
              <a:rPr lang="uk-UA" dirty="0" smtClean="0"/>
              <a:t>роект рішення педради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84784"/>
            <a:ext cx="8183880" cy="4187952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Взяти до уваги циклограму моніторингових досліджень в </a:t>
            </a:r>
            <a:r>
              <a:rPr lang="uk-UA" dirty="0" err="1" smtClean="0"/>
              <a:t>в</a:t>
            </a:r>
            <a:r>
              <a:rPr lang="uk-UA" dirty="0" smtClean="0"/>
              <a:t> межах  ВСЗЯО </a:t>
            </a:r>
            <a:r>
              <a:rPr lang="uk-UA" dirty="0" smtClean="0"/>
              <a:t>(</a:t>
            </a:r>
            <a:r>
              <a:rPr lang="uk-UA" dirty="0" err="1" smtClean="0"/>
              <a:t>вчителі-предметники</a:t>
            </a:r>
            <a:r>
              <a:rPr lang="uk-UA" dirty="0" smtClean="0"/>
              <a:t>) протягом року</a:t>
            </a:r>
          </a:p>
          <a:p>
            <a:r>
              <a:rPr lang="uk-UA" dirty="0" smtClean="0"/>
              <a:t>Підготувати матеріали щодо подальших досліджень за циклограмою</a:t>
            </a:r>
            <a:br>
              <a:rPr lang="uk-UA" dirty="0" smtClean="0"/>
            </a:br>
            <a:r>
              <a:rPr lang="uk-UA" dirty="0" smtClean="0"/>
              <a:t>(Турчина І.О., </a:t>
            </a:r>
            <a:r>
              <a:rPr lang="uk-UA" dirty="0" err="1" smtClean="0"/>
              <a:t>Пархомчук</a:t>
            </a:r>
            <a:r>
              <a:rPr lang="uk-UA" dirty="0" smtClean="0"/>
              <a:t> В.О.) Квітень-червень 2024 р.</a:t>
            </a:r>
          </a:p>
          <a:p>
            <a:r>
              <a:rPr lang="uk-UA" dirty="0" smtClean="0"/>
              <a:t>Вважати реалізацію програми </a:t>
            </a:r>
            <a:r>
              <a:rPr lang="uk-UA" dirty="0" err="1" smtClean="0"/>
              <a:t>“Моніторинг”</a:t>
            </a:r>
            <a:r>
              <a:rPr lang="uk-UA" dirty="0" smtClean="0"/>
              <a:t> протягом серпня-березня виконаною</a:t>
            </a: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</TotalTime>
  <Words>333</Words>
  <Application>Microsoft Office PowerPoint</Application>
  <PresentationFormat>Экран (4:3)</PresentationFormat>
  <Paragraphs>49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Аспект</vt:lpstr>
      <vt:lpstr>Звіт роботи творчої групи “Моніторинг” в межах  ВСЗЯО ХЛ № 36</vt:lpstr>
      <vt:lpstr>Циклограма моніторингових досліджень в межах  ВСЗЯО ХЛ № 36</vt:lpstr>
      <vt:lpstr>Циклограма моніторингових досліджень в межах  ВСЗЯО ХЛ № 36</vt:lpstr>
      <vt:lpstr>Проект рішення педради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роботи творчої групи “Моніторинг” в межах  ВСЗЯО ХЛ № 36</dc:title>
  <dc:creator>BPRO</dc:creator>
  <cp:lastModifiedBy>BPRO</cp:lastModifiedBy>
  <cp:revision>2</cp:revision>
  <dcterms:created xsi:type="dcterms:W3CDTF">2024-03-28T04:06:24Z</dcterms:created>
  <dcterms:modified xsi:type="dcterms:W3CDTF">2024-03-28T04:25:49Z</dcterms:modified>
</cp:coreProperties>
</file>