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  <p:sldId id="265" r:id="rId6"/>
    <p:sldId id="266" r:id="rId7"/>
    <p:sldId id="262" r:id="rId8"/>
    <p:sldId id="263" r:id="rId9"/>
    <p:sldId id="264" r:id="rId10"/>
    <p:sldId id="268" r:id="rId11"/>
    <p:sldId id="267" r:id="rId12"/>
    <p:sldId id="269" r:id="rId13"/>
    <p:sldId id="271" r:id="rId14"/>
    <p:sldId id="272" r:id="rId15"/>
    <p:sldId id="283" r:id="rId16"/>
    <p:sldId id="274" r:id="rId17"/>
    <p:sldId id="285" r:id="rId18"/>
    <p:sldId id="286" r:id="rId19"/>
    <p:sldId id="287" r:id="rId20"/>
    <p:sldId id="276" r:id="rId21"/>
    <p:sldId id="28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7092B-544D-4A33-B452-11A39F155543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6F014-5E36-4717-89C4-3BACBF023357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69E2E-82A3-4ECA-8871-C64287416725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9AF2F-D55B-4D17-B26B-BFEC3D848079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4CFDC-AB0D-4C4D-857A-C71F2E2BDA7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1E477-D8FD-4764-93A1-BA6D75F689FA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E14C1-AAA5-45CE-B084-2C0D4BAE5C17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D4A4E-109C-4029-B0CB-BCF472C8BBBC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4FFF4-7F0B-4B64-A0CD-48CA1F3F2AC9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50B87-96F8-429D-AD7C-4C526473C4C2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933F9-6C7A-4530-8989-8E43C9D883B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FD1E62E-82A4-430C-BAF2-847428A52EF4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072EBE-46B4-42DA-81BD-33CB6E8156CC}" type="slidenum">
              <a:rPr lang="ru-RU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869160"/>
            <a:ext cx="7772400" cy="1470025"/>
          </a:xfrm>
        </p:spPr>
        <p:txBody>
          <a:bodyPr/>
          <a:lstStyle/>
          <a:p>
            <a:r>
              <a:rPr lang="ru-RU" sz="5400" b="1" dirty="0" err="1">
                <a:solidFill>
                  <a:schemeClr val="bg1"/>
                </a:solidFill>
                <a:latin typeface="Monotype Corsiva" pitchFamily="66" charset="0"/>
              </a:rPr>
              <a:t>Безпека</a:t>
            </a:r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ru-RU" sz="5400" b="1" dirty="0" err="1">
                <a:solidFill>
                  <a:schemeClr val="bg1"/>
                </a:solidFill>
                <a:latin typeface="Monotype Corsiva" pitchFamily="66" charset="0"/>
              </a:rPr>
              <a:t>дітей</a:t>
            </a:r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 в </a:t>
            </a:r>
            <a:r>
              <a:rPr lang="ru-RU" sz="5400" b="1" dirty="0" err="1">
                <a:solidFill>
                  <a:schemeClr val="bg1"/>
                </a:solidFill>
                <a:latin typeface="Monotype Corsiva" pitchFamily="66" charset="0"/>
              </a:rPr>
              <a:t>мережі</a:t>
            </a:r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ru-RU" sz="5400" b="1" dirty="0" err="1">
                <a:solidFill>
                  <a:schemeClr val="bg1"/>
                </a:solidFill>
                <a:latin typeface="Monotype Corsiva" pitchFamily="66" charset="0"/>
              </a:rPr>
              <a:t>Інтернет</a:t>
            </a:r>
            <a:endParaRPr lang="ru-RU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uk-UA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Інтернет світ великих можливостей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9144000" cy="5328592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uk-UA" altLang="ru-RU" sz="2400" dirty="0">
                <a:solidFill>
                  <a:srgbClr val="002060"/>
                </a:solidFill>
              </a:rPr>
              <a:t>Сьогодні головна розвага для дитини – комп'ютер. Ми з вами живемо в непростий, але дуже захоплюючий час, час комп'ютерних технологій, цифрових інновацій і панування всесвітньої Мережі Інтернет. Комп'ютери стають необхідною приналежністю офісів, медичних установ, шкіл, міцно входять в наш побут. Сучасні діти, здається, «вже народжуються з умінням користуватися комп'ютером». З одного боку, це добре: віртуальний світ опинився сьогодні, по суті, головним джерелом інформації, не потрібно йти в бібліотеку, стояти перед полицями в магазині, досить натиснути мишку і все, чого ви бажаєте буде доставлено у ваш будинок.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66788"/>
          </a:xfrm>
        </p:spPr>
        <p:txBody>
          <a:bodyPr/>
          <a:lstStyle/>
          <a:p>
            <a:r>
              <a:rPr lang="ru-RU" sz="32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Діти</a:t>
            </a:r>
            <a:r>
              <a:rPr lang="ru-RU" sz="32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і </a:t>
            </a:r>
            <a:r>
              <a:rPr lang="ru-RU" sz="32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підлітки</a:t>
            </a:r>
            <a:r>
              <a:rPr lang="ru-RU" sz="32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– </a:t>
            </a:r>
            <a:r>
              <a:rPr lang="ru-RU" sz="32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активні</a:t>
            </a:r>
            <a:r>
              <a:rPr lang="ru-RU" sz="32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користувачі</a:t>
            </a:r>
            <a:r>
              <a:rPr lang="ru-RU" sz="32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Інтернету</a:t>
            </a:r>
            <a:endParaRPr lang="ru-RU" sz="32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559" y="1052736"/>
            <a:ext cx="5565553" cy="50736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0066"/>
                </a:solidFill>
              </a:rPr>
              <a:t>    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rgbClr val="000066"/>
                </a:solidFill>
              </a:rPr>
              <a:t>     ● </a:t>
            </a:r>
            <a:r>
              <a:rPr lang="uk-UA" b="1" dirty="0">
                <a:solidFill>
                  <a:srgbClr val="000066"/>
                </a:solidFill>
              </a:rPr>
              <a:t>З кожним роком співтовариство інтернет-користувачів молодшає.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b="1" dirty="0">
                <a:solidFill>
                  <a:srgbClr val="000066"/>
                </a:solidFill>
              </a:rPr>
              <a:t>     ● Діти нового покоління ростуть в світі, який дуже відрізняється від того, в якому росли їхні батьки</a:t>
            </a:r>
            <a:r>
              <a:rPr lang="ru-RU" b="1" dirty="0">
                <a:solidFill>
                  <a:srgbClr val="000066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rgbClr val="000066"/>
                </a:solidFill>
              </a:rPr>
              <a:t>        </a:t>
            </a:r>
          </a:p>
        </p:txBody>
      </p:sp>
      <p:pic>
        <p:nvPicPr>
          <p:cNvPr id="6148" name="Picture 4" descr="1011064380254438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1268413"/>
            <a:ext cx="2860675" cy="2146300"/>
          </a:xfrm>
          <a:prstGeom prst="rect">
            <a:avLst/>
          </a:prstGeom>
          <a:noFill/>
        </p:spPr>
      </p:pic>
      <p:pic>
        <p:nvPicPr>
          <p:cNvPr id="6149" name="Picture 5" descr="P10608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716338"/>
            <a:ext cx="2843212" cy="21320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uk-UA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Ризики в Інтернеті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5796136" cy="50736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Між тим, крім величезної кількості можливостей, Інтернет несе і безліч ризиків.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Часто діти і підлітки повною мірою не усвідомлюють всі можливі проблеми, з якими вони можуть зіткнутися в мережі.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Зробити їх перебування в Інтернеті більш безпечним, навчити їх орієнтуватися в кіберпросторі – важливе завдання для їх батьків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5125" name="Picture 5" descr="теле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549525"/>
            <a:ext cx="2971800" cy="222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8294" y="1488926"/>
            <a:ext cx="8507412" cy="4604370"/>
          </a:xfrm>
        </p:spPr>
        <p:txBody>
          <a:bodyPr/>
          <a:lstStyle/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Відверті матеріали сексуального характеру.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Віртуальні знайомі та друзі.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400" b="1" dirty="0" err="1">
                <a:solidFill>
                  <a:srgbClr val="002060"/>
                </a:solidFill>
              </a:rPr>
              <a:t>Кібербулінг</a:t>
            </a:r>
            <a:r>
              <a:rPr lang="uk-UA" sz="2400" b="1" dirty="0">
                <a:solidFill>
                  <a:srgbClr val="002060"/>
                </a:solidFill>
              </a:rPr>
              <a:t> – це жорстокі дії з метою дошкулити, нашкодити, принизити дитину, в яких використовуються інформаційно-комунікаційні засоби: мобільні телефони, електронна пошта, соціальні мережі тощо.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400" b="1" dirty="0" err="1">
                <a:solidFill>
                  <a:srgbClr val="002060"/>
                </a:solidFill>
              </a:rPr>
              <a:t>Булліцид</a:t>
            </a:r>
            <a:r>
              <a:rPr lang="uk-UA" sz="2400" b="1" dirty="0">
                <a:solidFill>
                  <a:srgbClr val="002060"/>
                </a:solidFill>
              </a:rPr>
              <a:t> – доведення дитини до самогубства шляхом психологічного насильства.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Електронні ресурси, які містять матеріали екстремістського і терористичного характеру.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600" b="1" kern="0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Види</a:t>
            </a:r>
            <a:r>
              <a:rPr lang="ru-RU" sz="3600" b="1" kern="0" dirty="0">
                <a:solidFill>
                  <a:srgbClr val="FFC000"/>
                </a:solidFill>
                <a:latin typeface="Monotype Corsiva" panose="03010101010201010101" pitchFamily="66" charset="0"/>
              </a:rPr>
              <a:t> онлайн </a:t>
            </a:r>
            <a:r>
              <a:rPr lang="ru-RU" sz="3600" b="1" kern="0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загроз</a:t>
            </a:r>
            <a:endParaRPr lang="ru-RU" sz="3600" b="1" kern="0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516" y="1412776"/>
            <a:ext cx="8712968" cy="4248472"/>
          </a:xfrm>
        </p:spPr>
        <p:txBody>
          <a:bodyPr/>
          <a:lstStyle/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ru-RU" sz="2400" b="1" dirty="0" err="1">
                <a:solidFill>
                  <a:srgbClr val="000066"/>
                </a:solidFill>
              </a:rPr>
              <a:t>Комп'ютерні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шахраї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0066"/>
                </a:solidFill>
              </a:rPr>
              <a:t>Пропаганда </a:t>
            </a:r>
            <a:r>
              <a:rPr lang="ru-RU" sz="2400" b="1" dirty="0" err="1">
                <a:solidFill>
                  <a:srgbClr val="000066"/>
                </a:solidFill>
              </a:rPr>
              <a:t>наркотиків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насильства</a:t>
            </a:r>
            <a:r>
              <a:rPr lang="ru-RU" sz="2400" b="1" dirty="0">
                <a:solidFill>
                  <a:srgbClr val="000066"/>
                </a:solidFill>
              </a:rPr>
              <a:t> і </a:t>
            </a:r>
            <a:r>
              <a:rPr lang="ru-RU" sz="2400" b="1" dirty="0" err="1">
                <a:solidFill>
                  <a:srgbClr val="000066"/>
                </a:solidFill>
              </a:rPr>
              <a:t>жорстокості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суїцидальної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поведінки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абортів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самоушкоджень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ru-RU" sz="2400" b="1" dirty="0" err="1">
                <a:solidFill>
                  <a:srgbClr val="000066"/>
                </a:solidFill>
              </a:rPr>
              <a:t>Сумнівні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розваги</a:t>
            </a:r>
            <a:r>
              <a:rPr lang="ru-RU" sz="2400" b="1" dirty="0">
                <a:solidFill>
                  <a:srgbClr val="000066"/>
                </a:solidFill>
              </a:rPr>
              <a:t>: онлайн-</a:t>
            </a:r>
            <a:r>
              <a:rPr lang="ru-RU" sz="2400" b="1" dirty="0" err="1">
                <a:solidFill>
                  <a:srgbClr val="000066"/>
                </a:solidFill>
              </a:rPr>
              <a:t>ігри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що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пропагують</a:t>
            </a:r>
            <a:r>
              <a:rPr lang="ru-RU" sz="2400" b="1" dirty="0">
                <a:solidFill>
                  <a:srgbClr val="000066"/>
                </a:solidFill>
              </a:rPr>
              <a:t> секс, </a:t>
            </a:r>
            <a:r>
              <a:rPr lang="ru-RU" sz="2400" b="1" dirty="0" err="1">
                <a:solidFill>
                  <a:srgbClr val="000066"/>
                </a:solidFill>
              </a:rPr>
              <a:t>жорстокість</a:t>
            </a:r>
            <a:r>
              <a:rPr lang="ru-RU" sz="2400" b="1" dirty="0">
                <a:solidFill>
                  <a:srgbClr val="000066"/>
                </a:solidFill>
              </a:rPr>
              <a:t> і </a:t>
            </a:r>
            <a:r>
              <a:rPr lang="ru-RU" sz="2400" b="1" dirty="0" err="1">
                <a:solidFill>
                  <a:srgbClr val="000066"/>
                </a:solidFill>
              </a:rPr>
              <a:t>насильство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ru-RU" sz="2400" b="1" dirty="0" err="1">
                <a:solidFill>
                  <a:srgbClr val="000066"/>
                </a:solidFill>
              </a:rPr>
              <a:t>Хвороблива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пристрасть</a:t>
            </a:r>
            <a:r>
              <a:rPr lang="ru-RU" sz="2400" b="1" dirty="0">
                <a:solidFill>
                  <a:srgbClr val="000066"/>
                </a:solidFill>
              </a:rPr>
              <a:t> до </a:t>
            </a:r>
            <a:r>
              <a:rPr lang="ru-RU" sz="2400" b="1" dirty="0" err="1">
                <a:solidFill>
                  <a:srgbClr val="000066"/>
                </a:solidFill>
              </a:rPr>
              <a:t>участі</a:t>
            </a:r>
            <a:r>
              <a:rPr lang="ru-RU" sz="2400" b="1" dirty="0">
                <a:solidFill>
                  <a:srgbClr val="000066"/>
                </a:solidFill>
              </a:rPr>
              <a:t> в </a:t>
            </a:r>
            <a:r>
              <a:rPr lang="ru-RU" sz="2400" b="1" dirty="0" err="1">
                <a:solidFill>
                  <a:srgbClr val="000066"/>
                </a:solidFill>
              </a:rPr>
              <a:t>мережевих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процесах</a:t>
            </a:r>
            <a:r>
              <a:rPr lang="ru-RU" sz="2400" b="1" dirty="0">
                <a:solidFill>
                  <a:srgbClr val="000066"/>
                </a:solidFill>
              </a:rPr>
              <a:t>, так </a:t>
            </a:r>
            <a:r>
              <a:rPr lang="ru-RU" sz="2400" b="1" dirty="0" err="1">
                <a:solidFill>
                  <a:srgbClr val="000066"/>
                </a:solidFill>
              </a:rPr>
              <a:t>званої</a:t>
            </a:r>
            <a:r>
              <a:rPr lang="ru-RU" sz="2400" b="1" dirty="0">
                <a:solidFill>
                  <a:srgbClr val="000066"/>
                </a:solidFill>
              </a:rPr>
              <a:t> «</a:t>
            </a:r>
            <a:r>
              <a:rPr lang="ru-RU" sz="2400" b="1" dirty="0" err="1">
                <a:solidFill>
                  <a:srgbClr val="000066"/>
                </a:solidFill>
              </a:rPr>
              <a:t>Інтернет-залежності</a:t>
            </a:r>
            <a:r>
              <a:rPr lang="ru-RU" sz="2400" b="1" dirty="0">
                <a:solidFill>
                  <a:srgbClr val="000066"/>
                </a:solidFill>
              </a:rPr>
              <a:t>»</a:t>
            </a:r>
            <a:r>
              <a:rPr lang="en-US" sz="2400" b="1" dirty="0">
                <a:solidFill>
                  <a:srgbClr val="000066"/>
                </a:solidFill>
              </a:rPr>
              <a:t>.</a:t>
            </a:r>
            <a:endParaRPr lang="ru-RU" sz="2400" b="1" dirty="0">
              <a:solidFill>
                <a:srgbClr val="000066"/>
              </a:solidFill>
            </a:endParaRP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ru-RU" sz="2400" b="1" dirty="0" err="1">
                <a:solidFill>
                  <a:srgbClr val="000066"/>
                </a:solidFill>
              </a:rPr>
              <a:t>Соціальні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мережі</a:t>
            </a:r>
            <a:r>
              <a:rPr lang="ru-RU" sz="2400" b="1" dirty="0">
                <a:solidFill>
                  <a:srgbClr val="000066"/>
                </a:solidFill>
              </a:rPr>
              <a:t> та блоги, на </a:t>
            </a:r>
            <a:r>
              <a:rPr lang="ru-RU" sz="2400" b="1" dirty="0" err="1">
                <a:solidFill>
                  <a:srgbClr val="000066"/>
                </a:solidFill>
              </a:rPr>
              <a:t>яких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дитина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залишає</a:t>
            </a:r>
            <a:r>
              <a:rPr lang="ru-RU" sz="2400" b="1" dirty="0">
                <a:solidFill>
                  <a:srgbClr val="000066"/>
                </a:solidFill>
              </a:rPr>
              <a:t> про себе </a:t>
            </a:r>
            <a:r>
              <a:rPr lang="ru-RU" sz="2400" b="1" dirty="0" err="1">
                <a:solidFill>
                  <a:srgbClr val="000066"/>
                </a:solidFill>
              </a:rPr>
              <a:t>чимало</a:t>
            </a:r>
            <a:r>
              <a:rPr lang="ru-RU" sz="2400" b="1" dirty="0">
                <a:solidFill>
                  <a:srgbClr val="000066"/>
                </a:solidFill>
              </a:rPr>
              <a:t>  </a:t>
            </a:r>
            <a:r>
              <a:rPr lang="ru-RU" sz="2400" b="1" dirty="0" err="1">
                <a:solidFill>
                  <a:srgbClr val="000066"/>
                </a:solidFill>
              </a:rPr>
              <a:t>інформації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зав'язує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небезпечні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знайомства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DA41093-CB9D-454B-BBEA-D15EBB637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600" b="1" kern="0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Види</a:t>
            </a:r>
            <a:r>
              <a:rPr lang="ru-RU" sz="3600" b="1" kern="0" dirty="0">
                <a:solidFill>
                  <a:srgbClr val="FFC000"/>
                </a:solidFill>
                <a:latin typeface="Monotype Corsiva" panose="03010101010201010101" pitchFamily="66" charset="0"/>
              </a:rPr>
              <a:t> онлайн </a:t>
            </a:r>
            <a:r>
              <a:rPr lang="ru-RU" sz="3600" b="1" kern="0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загроз</a:t>
            </a:r>
            <a:endParaRPr lang="ru-RU" sz="3600" b="1" kern="0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ТЕЛЕФОН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679601"/>
            <a:ext cx="3163888" cy="2125663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74143"/>
          </a:xfrm>
        </p:spPr>
        <p:txBody>
          <a:bodyPr/>
          <a:lstStyle/>
          <a:p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Основні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правила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безпеки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для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батьків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107" y="1052736"/>
            <a:ext cx="5154989" cy="486196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Перш, ніж дозволити дитині користуватися Інтернетом, розкажіть їй про можливі небезпеки Мережі (шкідливі програми, небезпечні сайти, інтернет-шахраї та </a:t>
            </a:r>
            <a:r>
              <a:rPr lang="uk-UA" sz="2400" b="1" dirty="0" err="1">
                <a:solidFill>
                  <a:srgbClr val="002060"/>
                </a:solidFill>
              </a:rPr>
              <a:t>ін</a:t>
            </a:r>
            <a:r>
              <a:rPr lang="uk-UA" sz="2400" b="1" dirty="0">
                <a:solidFill>
                  <a:srgbClr val="002060"/>
                </a:solidFill>
              </a:rPr>
              <a:t>) та їх наслідки.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Чітко визначте час, який Ваша дитина може проводити в Інтернеті і сайти, які вона може відвідувати.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Запитуйте дитину про те, що вона бачила і робила в Інтернеті.</a:t>
            </a:r>
          </a:p>
        </p:txBody>
      </p:sp>
      <p:pic>
        <p:nvPicPr>
          <p:cNvPr id="8201" name="Picture 9" descr="теле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1412875"/>
            <a:ext cx="24003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24744"/>
            <a:ext cx="5338763" cy="50736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Допоможіть дитині зрозуміти, що далеко не все, що вона може прочитати або побачити в Інтернеті — правда.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Привчіть її запитувати у Вас про те, в чому вона не впевнена.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-UA" sz="2400" b="1" dirty="0">
                <a:solidFill>
                  <a:srgbClr val="002060"/>
                </a:solidFill>
              </a:rPr>
              <a:t>Наполягайте, щоб Ваші діти ніколи не давали незнайомцям своєї адреси, номери телефонів або іншої особистої інформації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9220" name="Picture 4" descr="теле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450" y="981075"/>
            <a:ext cx="2495550" cy="3332163"/>
          </a:xfrm>
          <a:prstGeom prst="rect">
            <a:avLst/>
          </a:prstGeom>
          <a:noFill/>
        </p:spPr>
      </p:pic>
      <p:pic>
        <p:nvPicPr>
          <p:cNvPr id="9221" name="Picture 5" descr="сот связ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4432512"/>
            <a:ext cx="3259205" cy="2040211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Основні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правила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безпеки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для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батьків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9" y="1052513"/>
            <a:ext cx="5688755" cy="55451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000066"/>
                </a:solidFill>
              </a:rPr>
              <a:t>Не дозволяйте </a:t>
            </a:r>
            <a:r>
              <a:rPr lang="ru-RU" sz="2400" b="1" dirty="0" err="1">
                <a:solidFill>
                  <a:srgbClr val="000066"/>
                </a:solidFill>
              </a:rPr>
              <a:t>Вашій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дитині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зустрічатися</a:t>
            </a:r>
            <a:r>
              <a:rPr lang="ru-RU" sz="2400" b="1" dirty="0">
                <a:solidFill>
                  <a:srgbClr val="000066"/>
                </a:solidFill>
              </a:rPr>
              <a:t> з онлайн-</a:t>
            </a:r>
            <a:r>
              <a:rPr lang="ru-RU" sz="2400" b="1" dirty="0" err="1">
                <a:solidFill>
                  <a:srgbClr val="000066"/>
                </a:solidFill>
              </a:rPr>
              <a:t>знайомими</a:t>
            </a:r>
            <a:r>
              <a:rPr lang="ru-RU" sz="2400" b="1" dirty="0">
                <a:solidFill>
                  <a:srgbClr val="000066"/>
                </a:solidFill>
              </a:rPr>
              <a:t> без </a:t>
            </a:r>
            <a:r>
              <a:rPr lang="ru-RU" sz="2400" b="1" dirty="0" err="1">
                <a:solidFill>
                  <a:srgbClr val="000066"/>
                </a:solidFill>
              </a:rPr>
              <a:t>Вашого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дозволу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або</a:t>
            </a:r>
            <a:r>
              <a:rPr lang="ru-RU" sz="2400" b="1" dirty="0">
                <a:solidFill>
                  <a:srgbClr val="000066"/>
                </a:solidFill>
              </a:rPr>
              <a:t> у </a:t>
            </a:r>
            <a:r>
              <a:rPr lang="ru-RU" sz="2400" b="1" dirty="0" err="1">
                <a:solidFill>
                  <a:srgbClr val="000066"/>
                </a:solidFill>
              </a:rPr>
              <a:t>відсутності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дорослої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людини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Постаратися</a:t>
            </a:r>
            <a:r>
              <a:rPr lang="ru-RU" sz="2400" b="1" dirty="0">
                <a:solidFill>
                  <a:srgbClr val="000066"/>
                </a:solidFill>
              </a:rPr>
              <a:t> регулярно </a:t>
            </a:r>
            <a:r>
              <a:rPr lang="ru-RU" sz="2400" b="1" dirty="0" err="1">
                <a:solidFill>
                  <a:srgbClr val="000066"/>
                </a:solidFill>
              </a:rPr>
              <a:t>перевіряти</a:t>
            </a:r>
            <a:r>
              <a:rPr lang="ru-RU" sz="2400" b="1" dirty="0">
                <a:solidFill>
                  <a:srgbClr val="000066"/>
                </a:solidFill>
              </a:rPr>
              <a:t> список </a:t>
            </a:r>
            <a:r>
              <a:rPr lang="ru-RU" sz="2400" b="1" dirty="0" err="1">
                <a:solidFill>
                  <a:srgbClr val="000066"/>
                </a:solidFill>
              </a:rPr>
              <a:t>контактів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своїх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дітей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щоб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переконатися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що</a:t>
            </a:r>
            <a:r>
              <a:rPr lang="ru-RU" sz="2400" b="1" dirty="0">
                <a:solidFill>
                  <a:srgbClr val="000066"/>
                </a:solidFill>
              </a:rPr>
              <a:t> вони </a:t>
            </a:r>
            <a:r>
              <a:rPr lang="ru-RU" sz="2400" b="1" dirty="0" err="1">
                <a:solidFill>
                  <a:srgbClr val="000066"/>
                </a:solidFill>
              </a:rPr>
              <a:t>знають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всіх</a:t>
            </a:r>
            <a:r>
              <a:rPr lang="ru-RU" sz="2400" b="1" dirty="0">
                <a:solidFill>
                  <a:srgbClr val="000066"/>
                </a:solidFill>
              </a:rPr>
              <a:t>, з ким вони </a:t>
            </a:r>
            <a:r>
              <a:rPr lang="ru-RU" sz="2400" b="1" dirty="0" err="1">
                <a:solidFill>
                  <a:srgbClr val="000066"/>
                </a:solidFill>
              </a:rPr>
              <a:t>спілкуються</a:t>
            </a:r>
            <a:r>
              <a:rPr lang="en-US" sz="2400" b="1" dirty="0">
                <a:solidFill>
                  <a:srgbClr val="000066"/>
                </a:solidFill>
              </a:rPr>
              <a:t>.</a:t>
            </a:r>
            <a:endParaRPr lang="ru-RU" sz="2400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Поясніть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дітям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що</a:t>
            </a:r>
            <a:r>
              <a:rPr lang="ru-RU" sz="2400" b="1" dirty="0">
                <a:solidFill>
                  <a:srgbClr val="000066"/>
                </a:solidFill>
              </a:rPr>
              <a:t> при </a:t>
            </a:r>
            <a:r>
              <a:rPr lang="ru-RU" sz="2400" b="1" dirty="0" err="1">
                <a:solidFill>
                  <a:srgbClr val="000066"/>
                </a:solidFill>
              </a:rPr>
              <a:t>спілкуванні</a:t>
            </a:r>
            <a:r>
              <a:rPr lang="ru-RU" sz="2400" b="1" dirty="0">
                <a:solidFill>
                  <a:srgbClr val="000066"/>
                </a:solidFill>
              </a:rPr>
              <a:t> в </a:t>
            </a:r>
            <a:r>
              <a:rPr lang="ru-RU" sz="2400" b="1" dirty="0" err="1">
                <a:solidFill>
                  <a:srgbClr val="000066"/>
                </a:solidFill>
              </a:rPr>
              <a:t>Інтернеті</a:t>
            </a:r>
            <a:r>
              <a:rPr lang="ru-RU" sz="2400" b="1" dirty="0">
                <a:solidFill>
                  <a:srgbClr val="000066"/>
                </a:solidFill>
              </a:rPr>
              <a:t>, вони </a:t>
            </a:r>
            <a:r>
              <a:rPr lang="ru-RU" sz="2400" b="1" dirty="0" err="1">
                <a:solidFill>
                  <a:srgbClr val="000066"/>
                </a:solidFill>
              </a:rPr>
              <a:t>повинні</a:t>
            </a:r>
            <a:r>
              <a:rPr lang="ru-RU" sz="2400" b="1" dirty="0">
                <a:solidFill>
                  <a:srgbClr val="000066"/>
                </a:solidFill>
              </a:rPr>
              <a:t> бути </a:t>
            </a:r>
            <a:r>
              <a:rPr lang="ru-RU" sz="2400" b="1" dirty="0" err="1">
                <a:solidFill>
                  <a:srgbClr val="000066"/>
                </a:solidFill>
              </a:rPr>
              <a:t>привітними</a:t>
            </a:r>
            <a:r>
              <a:rPr lang="ru-RU" sz="2400" b="1" dirty="0">
                <a:solidFill>
                  <a:srgbClr val="000066"/>
                </a:solidFill>
              </a:rPr>
              <a:t> з </a:t>
            </a:r>
            <a:r>
              <a:rPr lang="ru-RU" sz="2400" b="1" dirty="0" err="1">
                <a:solidFill>
                  <a:srgbClr val="000066"/>
                </a:solidFill>
              </a:rPr>
              <a:t>іншими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користувачами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ні</a:t>
            </a:r>
            <a:r>
              <a:rPr lang="ru-RU" sz="2400" b="1" dirty="0">
                <a:solidFill>
                  <a:srgbClr val="000066"/>
                </a:solidFill>
              </a:rPr>
              <a:t> в </a:t>
            </a:r>
            <a:r>
              <a:rPr lang="ru-RU" sz="2400" b="1" dirty="0" err="1">
                <a:solidFill>
                  <a:srgbClr val="000066"/>
                </a:solidFill>
              </a:rPr>
              <a:t>якому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разі</a:t>
            </a:r>
            <a:r>
              <a:rPr lang="ru-RU" sz="2400" b="1" dirty="0">
                <a:solidFill>
                  <a:srgbClr val="000066"/>
                </a:solidFill>
              </a:rPr>
              <a:t> не </a:t>
            </a:r>
            <a:r>
              <a:rPr lang="ru-RU" sz="2400" b="1" dirty="0" err="1">
                <a:solidFill>
                  <a:srgbClr val="000066"/>
                </a:solidFill>
              </a:rPr>
              <a:t>писати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грубих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слів</a:t>
            </a:r>
            <a:r>
              <a:rPr lang="ru-RU" sz="2400" b="1" dirty="0">
                <a:solidFill>
                  <a:srgbClr val="000066"/>
                </a:solidFill>
              </a:rPr>
              <a:t> — </a:t>
            </a:r>
            <a:r>
              <a:rPr lang="ru-RU" sz="2400" b="1" dirty="0" err="1">
                <a:solidFill>
                  <a:srgbClr val="000066"/>
                </a:solidFill>
              </a:rPr>
              <a:t>читати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грубості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також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неприємно</a:t>
            </a:r>
            <a:r>
              <a:rPr lang="ru-RU" sz="2400" b="1" dirty="0">
                <a:solidFill>
                  <a:srgbClr val="000066"/>
                </a:solidFill>
              </a:rPr>
              <a:t>, як і </a:t>
            </a:r>
            <a:r>
              <a:rPr lang="ru-RU" sz="2400" b="1" dirty="0" err="1">
                <a:solidFill>
                  <a:srgbClr val="000066"/>
                </a:solidFill>
              </a:rPr>
              <a:t>чути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Основні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правила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безпеки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для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батьків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Picture 4" descr="инет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7503" y="2314728"/>
            <a:ext cx="3121701" cy="2338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7" name="Picture 31" descr="1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268413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2" name="Picture 36" descr="1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276475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6" name="Picture 40" descr="1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3357563"/>
            <a:ext cx="71913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1" name="Picture 45" descr="1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365625"/>
            <a:ext cx="71913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7" name="Picture 51" descr="1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601" y="5421983"/>
            <a:ext cx="71913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970225"/>
            <a:ext cx="7344816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02060"/>
                </a:solidFill>
              </a:rPr>
              <a:t>Навчіть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дітей</a:t>
            </a:r>
            <a:r>
              <a:rPr lang="ru-RU" sz="2400" b="1" dirty="0">
                <a:solidFill>
                  <a:srgbClr val="002060"/>
                </a:solidFill>
              </a:rPr>
              <a:t> правильно </a:t>
            </a:r>
            <a:r>
              <a:rPr lang="ru-RU" sz="2400" b="1" dirty="0" err="1">
                <a:solidFill>
                  <a:srgbClr val="002060"/>
                </a:solidFill>
              </a:rPr>
              <a:t>реагувати</a:t>
            </a:r>
            <a:r>
              <a:rPr lang="ru-RU" sz="2400" b="1" dirty="0">
                <a:solidFill>
                  <a:srgbClr val="002060"/>
                </a:solidFill>
              </a:rPr>
              <a:t> на </a:t>
            </a:r>
            <a:r>
              <a:rPr lang="ru-RU" sz="2400" b="1" dirty="0" err="1">
                <a:solidFill>
                  <a:srgbClr val="002060"/>
                </a:solidFill>
              </a:rPr>
              <a:t>образливі</a:t>
            </a:r>
            <a:r>
              <a:rPr lang="ru-RU" sz="2400" b="1" dirty="0">
                <a:solidFill>
                  <a:srgbClr val="002060"/>
                </a:solidFill>
              </a:rPr>
              <a:t> слова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дії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інших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користувачів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  <a:endParaRPr lang="en-US" sz="2400" b="1" dirty="0">
              <a:solidFill>
                <a:srgbClr val="002060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</a:rPr>
              <a:t>Не </a:t>
            </a:r>
            <a:r>
              <a:rPr lang="ru-RU" sz="2400" b="1" dirty="0" err="1">
                <a:solidFill>
                  <a:srgbClr val="002060"/>
                </a:solidFill>
              </a:rPr>
              <a:t>варто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спілкуватися</a:t>
            </a:r>
            <a:r>
              <a:rPr lang="ru-RU" sz="2400" b="1" dirty="0">
                <a:solidFill>
                  <a:srgbClr val="002060"/>
                </a:solidFill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</a:rPr>
              <a:t>агресором</a:t>
            </a:r>
            <a:r>
              <a:rPr lang="ru-RU" sz="2400" b="1" dirty="0">
                <a:solidFill>
                  <a:srgbClr val="002060"/>
                </a:solidFill>
              </a:rPr>
              <a:t>, і </a:t>
            </a:r>
            <a:r>
              <a:rPr lang="ru-RU" sz="2400" b="1" dirty="0" err="1">
                <a:solidFill>
                  <a:srgbClr val="002060"/>
                </a:solidFill>
              </a:rPr>
              <a:t>тим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більше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намагатися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відповісти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йому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тим</a:t>
            </a:r>
            <a:r>
              <a:rPr lang="ru-RU" sz="2400" b="1" dirty="0">
                <a:solidFill>
                  <a:srgbClr val="002060"/>
                </a:solidFill>
              </a:rPr>
              <a:t> самим.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02060"/>
                </a:solidFill>
              </a:rPr>
              <a:t>Кращий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спосіб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зіпсувати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хулігану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його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витівку</a:t>
            </a:r>
            <a:r>
              <a:rPr lang="ru-RU" sz="2400" b="1" dirty="0">
                <a:solidFill>
                  <a:srgbClr val="002060"/>
                </a:solidFill>
              </a:rPr>
              <a:t> – </a:t>
            </a:r>
            <a:r>
              <a:rPr lang="ru-RU" sz="2400" b="1" dirty="0" err="1">
                <a:solidFill>
                  <a:srgbClr val="002060"/>
                </a:solidFill>
              </a:rPr>
              <a:t>відповідати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йому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повним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ігноруванням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02060"/>
                </a:solidFill>
              </a:rPr>
              <a:t>Якщо</a:t>
            </a:r>
            <a:r>
              <a:rPr lang="ru-RU" sz="2400" b="1" dirty="0">
                <a:solidFill>
                  <a:srgbClr val="002060"/>
                </a:solidFill>
              </a:rPr>
              <a:t> у вас є </a:t>
            </a:r>
            <a:r>
              <a:rPr lang="ru-RU" sz="2400" b="1" dirty="0" err="1">
                <a:solidFill>
                  <a:srgbClr val="002060"/>
                </a:solidFill>
              </a:rPr>
              <a:t>інформація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що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хтось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із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друзів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знайомих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вашої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дитини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піддається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бул</a:t>
            </a:r>
            <a:r>
              <a:rPr lang="uk-UA" sz="2400" b="1" dirty="0">
                <a:solidFill>
                  <a:srgbClr val="002060"/>
                </a:solidFill>
              </a:rPr>
              <a:t>і</a:t>
            </a:r>
            <a:r>
              <a:rPr lang="ru-RU" sz="2400" b="1" dirty="0" err="1">
                <a:solidFill>
                  <a:srgbClr val="002060"/>
                </a:solidFill>
              </a:rPr>
              <a:t>нгу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кібербулінгу</a:t>
            </a:r>
            <a:r>
              <a:rPr lang="ru-RU" sz="2400" b="1" dirty="0">
                <a:solidFill>
                  <a:srgbClr val="002060"/>
                </a:solidFill>
              </a:rPr>
              <a:t>, то </a:t>
            </a:r>
            <a:r>
              <a:rPr lang="ru-RU" sz="2400" b="1" dirty="0" err="1">
                <a:solidFill>
                  <a:srgbClr val="002060"/>
                </a:solidFill>
              </a:rPr>
              <a:t>повідомте</a:t>
            </a:r>
            <a:r>
              <a:rPr lang="ru-RU" sz="2400" b="1" dirty="0">
                <a:solidFill>
                  <a:srgbClr val="002060"/>
                </a:solidFill>
              </a:rPr>
              <a:t> про </a:t>
            </a:r>
            <a:r>
              <a:rPr lang="ru-RU" sz="2400" b="1" dirty="0" err="1">
                <a:solidFill>
                  <a:srgbClr val="002060"/>
                </a:solidFill>
              </a:rPr>
              <a:t>це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класного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керівника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або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шкільного</a:t>
            </a:r>
            <a:r>
              <a:rPr lang="ru-RU" sz="2400" b="1" dirty="0">
                <a:solidFill>
                  <a:srgbClr val="002060"/>
                </a:solidFill>
              </a:rPr>
              <a:t> психолога – </a:t>
            </a:r>
            <a:r>
              <a:rPr lang="ru-RU" sz="2400" b="1" dirty="0" err="1">
                <a:solidFill>
                  <a:srgbClr val="002060"/>
                </a:solidFill>
              </a:rPr>
              <a:t>необхідно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прийняти</a:t>
            </a:r>
            <a:r>
              <a:rPr lang="ru-RU" sz="2400" b="1" dirty="0">
                <a:solidFill>
                  <a:srgbClr val="002060"/>
                </a:solidFill>
              </a:rPr>
              <a:t> заходи по </a:t>
            </a:r>
            <a:r>
              <a:rPr lang="ru-RU" sz="2400" b="1" dirty="0" err="1">
                <a:solidFill>
                  <a:srgbClr val="002060"/>
                </a:solidFill>
              </a:rPr>
              <a:t>захисту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дитини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Основні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правила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безпеки</a:t>
            </a:r>
            <a:r>
              <a:rPr lang="ru-RU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для </a:t>
            </a:r>
            <a:r>
              <a:rPr lang="ru-RU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батьків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uk-UA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Емоційна підтримка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8294" y="1412776"/>
            <a:ext cx="8507412" cy="4608512"/>
          </a:xfrm>
        </p:spPr>
        <p:txBody>
          <a:bodyPr/>
          <a:lstStyle/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solidFill>
                  <a:srgbClr val="000066"/>
                </a:solidFill>
              </a:rPr>
              <a:t>Головним завданням є емоційна підтримка дитини. Потрібно дати дитині впевненість у тому, що проблему можна подолати. 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solidFill>
                  <a:srgbClr val="000066"/>
                </a:solidFill>
              </a:rPr>
              <a:t>Ніколи не карайте і не обмежуйте дії дитини у відповідь на її зізнання.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solidFill>
                  <a:srgbClr val="000066"/>
                </a:solidFill>
              </a:rPr>
              <a:t>Обговоріть з дитиною ситуацію і уважно її вислухайте. З'ясуйте у дитини всю можливу інформацію.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solidFill>
                  <a:srgbClr val="000066"/>
                </a:solidFill>
              </a:rPr>
              <a:t>Зберігайте спокій — ви можете ще більше налякати дитину своєю бурхливою реакцією на те, що вона розповіла або засвідчила. 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solidFill>
                  <a:srgbClr val="000066"/>
                </a:solidFill>
              </a:rPr>
              <a:t>Збережіть всі відомості листування і всі контакти незнайомця, який спілкувався  з дитиною.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solidFill>
                  <a:srgbClr val="000066"/>
                </a:solidFill>
              </a:rPr>
              <a:t>За потреби повідомити про це в правоохоронні органи.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879934"/>
          </a:xfrm>
        </p:spPr>
        <p:txBody>
          <a:bodyPr/>
          <a:lstStyle/>
          <a:p>
            <a:r>
              <a:rPr lang="uk-UA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Чому діти занурюються в Інтернет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362" y="1592102"/>
            <a:ext cx="6049963" cy="42484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самотність, відсутність друзів</a:t>
            </a:r>
            <a:r>
              <a:rPr lang="en-US" b="1" dirty="0">
                <a:solidFill>
                  <a:srgbClr val="000066"/>
                </a:solidFill>
              </a:rPr>
              <a:t>.</a:t>
            </a:r>
            <a:endParaRPr lang="uk-UA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ігри заманюють</a:t>
            </a:r>
            <a:r>
              <a:rPr lang="en-US" b="1" dirty="0">
                <a:solidFill>
                  <a:srgbClr val="000066"/>
                </a:solidFill>
              </a:rPr>
              <a:t>.</a:t>
            </a:r>
            <a:endParaRPr lang="uk-UA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удавана легкість у спілкуванні</a:t>
            </a:r>
            <a:r>
              <a:rPr lang="en-US" b="1" dirty="0">
                <a:solidFill>
                  <a:srgbClr val="000066"/>
                </a:solidFill>
              </a:rPr>
              <a:t>.</a:t>
            </a:r>
            <a:endParaRPr lang="uk-UA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проблеми в сім’ї</a:t>
            </a:r>
            <a:r>
              <a:rPr lang="en-US" b="1" dirty="0">
                <a:solidFill>
                  <a:srgbClr val="000066"/>
                </a:solidFill>
              </a:rPr>
              <a:t>.</a:t>
            </a:r>
            <a:endParaRPr lang="uk-UA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невміння зайняти себе</a:t>
            </a:r>
            <a:r>
              <a:rPr lang="en-US" b="1" dirty="0">
                <a:solidFill>
                  <a:srgbClr val="000066"/>
                </a:solidFill>
              </a:rPr>
              <a:t>.</a:t>
            </a:r>
            <a:endParaRPr lang="uk-UA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занадто багато вільного часу.</a:t>
            </a:r>
          </a:p>
        </p:txBody>
      </p:sp>
      <p:pic>
        <p:nvPicPr>
          <p:cNvPr id="15364" name="Picture 4" descr="инет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1196975"/>
            <a:ext cx="2987675" cy="1681163"/>
          </a:xfrm>
          <a:prstGeom prst="rect">
            <a:avLst/>
          </a:prstGeom>
          <a:noFill/>
        </p:spPr>
      </p:pic>
      <p:pic>
        <p:nvPicPr>
          <p:cNvPr id="15365" name="Picture 5" descr="инет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3716338"/>
            <a:ext cx="2592388" cy="1941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uk-UA" sz="4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Інтернет-залежність</a:t>
            </a:r>
            <a:endParaRPr lang="ru-RU" sz="40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052736"/>
            <a:ext cx="6048672" cy="5000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Інтернет-залежність — нав'язливе бажання ввійти в Інтернет.</a:t>
            </a:r>
          </a:p>
          <a:p>
            <a:pPr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Для цього стану характерні такі ознаки: </a:t>
            </a:r>
          </a:p>
          <a:p>
            <a:pPr marL="720725"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втрата відчуття часу, </a:t>
            </a:r>
          </a:p>
          <a:p>
            <a:pPr marL="720725"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неможливість зупинитися, </a:t>
            </a:r>
          </a:p>
          <a:p>
            <a:pPr marL="720725"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відрив від реальності, </a:t>
            </a:r>
          </a:p>
          <a:p>
            <a:pPr marL="720725"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ейфорія при перебуванні за комп'ютером, </a:t>
            </a:r>
          </a:p>
          <a:p>
            <a:pPr marL="720725"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прикрість і роздратування при неможливості вийти в Інтернет</a:t>
            </a:r>
            <a:r>
              <a:rPr lang="ru-RU" sz="2800" b="1" dirty="0">
                <a:solidFill>
                  <a:srgbClr val="000066"/>
                </a:solidFill>
              </a:rPr>
              <a:t>.</a:t>
            </a:r>
          </a:p>
        </p:txBody>
      </p:sp>
      <p:pic>
        <p:nvPicPr>
          <p:cNvPr id="17412" name="Picture 4" descr="инет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539475"/>
            <a:ext cx="2699767" cy="2027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r>
              <a:rPr lang="uk-UA" sz="4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Як впоратися з інтернет-залежністю</a:t>
            </a:r>
            <a:endParaRPr lang="ru-RU" sz="40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052513"/>
            <a:ext cx="6408836" cy="53292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3600" b="1" dirty="0">
                <a:solidFill>
                  <a:srgbClr val="000066"/>
                </a:solidFill>
              </a:rPr>
              <a:t>Постарайтеся налагодити контакт з дитиною.</a:t>
            </a:r>
          </a:p>
          <a:p>
            <a:pPr>
              <a:lnSpc>
                <a:spcPct val="80000"/>
              </a:lnSpc>
            </a:pPr>
            <a:r>
              <a:rPr lang="uk-UA" sz="3600" b="1" dirty="0">
                <a:solidFill>
                  <a:srgbClr val="000066"/>
                </a:solidFill>
              </a:rPr>
              <a:t>Не забороняйте дитині користуватися Інтернетом, але намагайтеся встановити регламент користування.</a:t>
            </a:r>
          </a:p>
          <a:p>
            <a:pPr>
              <a:lnSpc>
                <a:spcPct val="80000"/>
              </a:lnSpc>
            </a:pPr>
            <a:r>
              <a:rPr lang="uk-UA" sz="3600" b="1" dirty="0">
                <a:solidFill>
                  <a:srgbClr val="000066"/>
                </a:solidFill>
              </a:rPr>
              <a:t>Слідкуйте за тим, які сайти відвідує Ваша дитина.</a:t>
            </a:r>
          </a:p>
        </p:txBody>
      </p:sp>
      <p:pic>
        <p:nvPicPr>
          <p:cNvPr id="18436" name="Picture 4" descr="комп 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2205038"/>
            <a:ext cx="2411412" cy="2344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97913" cy="908050"/>
          </a:xfrm>
        </p:spPr>
        <p:txBody>
          <a:bodyPr/>
          <a:lstStyle/>
          <a:p>
            <a:r>
              <a:rPr lang="uk-UA" sz="4000" b="1">
                <a:solidFill>
                  <a:srgbClr val="FFC000"/>
                </a:solidFill>
                <a:latin typeface="Monotype Corsiva" panose="03010101010201010101" pitchFamily="66" charset="0"/>
              </a:rPr>
              <a:t>Як впоратися з інтернет-залежністю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61" y="692696"/>
            <a:ext cx="5841883" cy="5688632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uk-UA" sz="2400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Запропонуйте своїй дитині зайнятися якоюсь цікавою справою разом.</a:t>
            </a:r>
          </a:p>
          <a:p>
            <a:pPr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Діти з інтернет-залежністю суб'єктивно відчувають неможливість обходитися без мережі. Постарайтеся </a:t>
            </a:r>
            <a:r>
              <a:rPr lang="uk-UA" sz="2800" b="1" dirty="0" err="1">
                <a:solidFill>
                  <a:srgbClr val="000066"/>
                </a:solidFill>
              </a:rPr>
              <a:t>тактовно</a:t>
            </a:r>
            <a:r>
              <a:rPr lang="uk-UA" sz="2800" b="1" dirty="0">
                <a:solidFill>
                  <a:srgbClr val="000066"/>
                </a:solidFill>
              </a:rPr>
              <a:t> поговорити про це з дитиною.</a:t>
            </a:r>
          </a:p>
          <a:p>
            <a:pPr>
              <a:lnSpc>
                <a:spcPct val="80000"/>
              </a:lnSpc>
            </a:pPr>
            <a:r>
              <a:rPr lang="uk-UA" sz="2800" b="1" dirty="0">
                <a:solidFill>
                  <a:srgbClr val="000066"/>
                </a:solidFill>
              </a:rPr>
              <a:t>Важливо, щоб дитина зрозуміла — нічого не станеться, коли вона на деякий час «випаде» з життя інтернет-спільноти.</a:t>
            </a:r>
          </a:p>
        </p:txBody>
      </p:sp>
      <p:pic>
        <p:nvPicPr>
          <p:cNvPr id="30725" name="Picture 5" descr="инет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9363" y="1340768"/>
            <a:ext cx="2619375" cy="1743075"/>
          </a:xfrm>
          <a:prstGeom prst="rect">
            <a:avLst/>
          </a:prstGeom>
          <a:noFill/>
        </p:spPr>
      </p:pic>
      <p:pic>
        <p:nvPicPr>
          <p:cNvPr id="30726" name="Picture 6" descr="инет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4469" y="4030640"/>
            <a:ext cx="2934269" cy="175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инет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642050"/>
            <a:ext cx="2797984" cy="3961110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800"/>
            <a:ext cx="5868143" cy="453650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В Інтернеті Вашу дитину можуть образити, залякати.</a:t>
            </a:r>
          </a:p>
          <a:p>
            <a:pPr>
              <a:lnSpc>
                <a:spcPct val="80000"/>
              </a:lnSpc>
            </a:pPr>
            <a:r>
              <a:rPr lang="uk-UA" b="1" dirty="0">
                <a:solidFill>
                  <a:srgbClr val="000066"/>
                </a:solidFill>
              </a:rPr>
              <a:t>Важливим є попередження дітей про небезпеки в Інтернеті, неодноразово нагадуйте їм про те, щоб вони вели себе обережно.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ru-RU" sz="40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Шановні</a:t>
            </a:r>
            <a:r>
              <a:rPr lang="ru-RU" sz="4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батьки</a:t>
            </a:r>
            <a:r>
              <a:rPr lang="ru-RU" dirty="0">
                <a:solidFill>
                  <a:srgbClr val="FFC000"/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uk-UA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Небезпечні групи в </a:t>
            </a:r>
            <a:r>
              <a:rPr lang="uk-UA" sz="36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соцмережі</a:t>
            </a:r>
            <a:r>
              <a:rPr lang="uk-UA" sz="36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.</a:t>
            </a:r>
            <a:endParaRPr lang="ru-RU" sz="36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9" y="1556791"/>
            <a:ext cx="5688756" cy="471383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соцмережах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з’явилося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чимало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груп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в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доводять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дітей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самогубств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Ці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спільноти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мають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назву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кшталт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 “Море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китів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”, “Тихий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будинок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”</a:t>
            </a:r>
            <a:r>
              <a:rPr lang="en-US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та </a:t>
            </a:r>
            <a:r>
              <a:rPr lang="ru-RU" sz="2000" b="1" dirty="0" err="1">
                <a:solidFill>
                  <a:srgbClr val="002060"/>
                </a:solidFill>
                <a:latin typeface="+mj-lt"/>
              </a:rPr>
              <a:t>ін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Слід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зазначити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адміністратори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групи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усілякими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методами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намагаються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схиляти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дитину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завдань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причому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практично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усі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вони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передбачають</a:t>
            </a:r>
            <a:r>
              <a:rPr lang="en-US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спричинення</a:t>
            </a:r>
            <a:r>
              <a:rPr lang="en-US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власноруч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поранень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заподіяння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болю.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Фінальною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ж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частиною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заклик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покінчити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самогубством</a:t>
            </a:r>
            <a:r>
              <a:rPr lang="en-US" sz="20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076" name="Picture 4" descr="инет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556792"/>
            <a:ext cx="2757487" cy="39798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0407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uk-UA" sz="4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Рекомендації для батьків</a:t>
            </a:r>
            <a:endParaRPr lang="ru-RU" sz="40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24744"/>
            <a:ext cx="892899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uk-UA" sz="2400" b="1" dirty="0">
                <a:solidFill>
                  <a:srgbClr val="000066"/>
                </a:solidFill>
              </a:rPr>
              <a:t>З метою уникнення потрапляння дітей в тенета таких груп, </a:t>
            </a:r>
            <a:r>
              <a:rPr lang="uk-UA" sz="2400" b="1" dirty="0" err="1">
                <a:solidFill>
                  <a:srgbClr val="000066"/>
                </a:solidFill>
              </a:rPr>
              <a:t>кіберполіція</a:t>
            </a:r>
            <a:r>
              <a:rPr lang="uk-UA" sz="2400" b="1" dirty="0">
                <a:solidFill>
                  <a:srgbClr val="000066"/>
                </a:solidFill>
              </a:rPr>
              <a:t> підготувала для батьків  необхідні рекомендації:</a:t>
            </a:r>
          </a:p>
          <a:p>
            <a:pPr>
              <a:lnSpc>
                <a:spcPct val="80000"/>
              </a:lnSpc>
            </a:pPr>
            <a:r>
              <a:rPr lang="uk-UA" sz="2400" b="1" dirty="0">
                <a:solidFill>
                  <a:srgbClr val="000066"/>
                </a:solidFill>
              </a:rPr>
              <a:t>перевіряти шкірні покриви дитини щодо поранень. У разі їх виявлення, ретельно з’ясувати обставини, при яких вони з’явилися. Особливу увагу звертати на ушкодження у формі </a:t>
            </a:r>
            <a:r>
              <a:rPr lang="uk-UA" sz="2400" b="1" dirty="0" err="1">
                <a:solidFill>
                  <a:srgbClr val="000066"/>
                </a:solidFill>
              </a:rPr>
              <a:t>кита</a:t>
            </a:r>
            <a:r>
              <a:rPr lang="uk-UA" sz="2400" b="1" dirty="0">
                <a:solidFill>
                  <a:srgbClr val="000066"/>
                </a:solidFill>
              </a:rPr>
              <a:t>;</a:t>
            </a:r>
          </a:p>
          <a:p>
            <a:pPr>
              <a:lnSpc>
                <a:spcPct val="80000"/>
              </a:lnSpc>
            </a:pPr>
            <a:r>
              <a:rPr lang="uk-UA" sz="2400" b="1" dirty="0">
                <a:solidFill>
                  <a:srgbClr val="000066"/>
                </a:solidFill>
              </a:rPr>
              <a:t>перевіряти облікові записи (аккаунти) дитини в соціальних мережах і групи, в які входить аккаунт. Перевіряти зміст спілкування в приватних чатах;</a:t>
            </a:r>
          </a:p>
          <a:p>
            <a:pPr>
              <a:lnSpc>
                <a:spcPct val="80000"/>
              </a:lnSpc>
            </a:pPr>
            <a:r>
              <a:rPr lang="uk-UA" sz="2400" b="1" dirty="0">
                <a:solidFill>
                  <a:srgbClr val="000066"/>
                </a:solidFill>
              </a:rPr>
              <a:t>обов’язково контролювати  які фото- і відеофайли знаходяться в гаджетах дитини;</a:t>
            </a:r>
          </a:p>
          <a:p>
            <a:pPr>
              <a:lnSpc>
                <a:spcPct val="80000"/>
              </a:lnSpc>
            </a:pPr>
            <a:r>
              <a:rPr lang="uk-UA" sz="2400" b="1" dirty="0">
                <a:solidFill>
                  <a:srgbClr val="000066"/>
                </a:solidFill>
              </a:rPr>
              <a:t>встановити функцію “батьківський контроль” на усіх гаджетах дитини;</a:t>
            </a:r>
          </a:p>
        </p:txBody>
      </p:sp>
    </p:spTree>
    <p:extLst>
      <p:ext uri="{BB962C8B-B14F-4D97-AF65-F5344CB8AC3E}">
        <p14:creationId xmlns:p14="http://schemas.microsoft.com/office/powerpoint/2010/main" val="1473946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uk-UA" sz="4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Рекомендації для батьків</a:t>
            </a:r>
            <a:endParaRPr lang="ru-RU" sz="4000" b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1189130"/>
            <a:ext cx="6444208" cy="5949280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звертати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увагу</a:t>
            </a:r>
            <a:r>
              <a:rPr lang="ru-RU" sz="2400" b="1" dirty="0">
                <a:solidFill>
                  <a:srgbClr val="000066"/>
                </a:solidFill>
              </a:rPr>
              <a:t> на коло </a:t>
            </a:r>
            <a:r>
              <a:rPr lang="ru-RU" sz="2400" b="1" dirty="0" err="1">
                <a:solidFill>
                  <a:srgbClr val="000066"/>
                </a:solidFill>
              </a:rPr>
              <a:t>спілкування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дитини</a:t>
            </a:r>
            <a:r>
              <a:rPr lang="ru-RU" sz="2400" b="1" dirty="0">
                <a:solidFill>
                  <a:srgbClr val="000066"/>
                </a:solidFill>
              </a:rPr>
              <a:t>;</a:t>
            </a:r>
          </a:p>
          <a:p>
            <a:pPr lvl="0"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приділяти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більшу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увагу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психологічному</a:t>
            </a:r>
            <a:r>
              <a:rPr lang="ru-RU" sz="2400" b="1" dirty="0">
                <a:solidFill>
                  <a:srgbClr val="000066"/>
                </a:solidFill>
              </a:rPr>
              <a:t> стану </a:t>
            </a:r>
            <a:r>
              <a:rPr lang="ru-RU" sz="2400" b="1" dirty="0" err="1">
                <a:solidFill>
                  <a:srgbClr val="000066"/>
                </a:solidFill>
              </a:rPr>
              <a:t>дитини</a:t>
            </a:r>
            <a:r>
              <a:rPr lang="ru-RU" sz="2400" b="1" dirty="0">
                <a:solidFill>
                  <a:srgbClr val="000066"/>
                </a:solidFill>
              </a:rPr>
              <a:t>.</a:t>
            </a:r>
          </a:p>
          <a:p>
            <a:pPr lvl="0">
              <a:lnSpc>
                <a:spcPct val="80000"/>
              </a:lnSpc>
            </a:pPr>
            <a:r>
              <a:rPr lang="uk-UA" sz="2400" b="1" dirty="0">
                <a:solidFill>
                  <a:srgbClr val="000066"/>
                </a:solidFill>
              </a:rPr>
              <a:t>у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разі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якщо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з’ясувалося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що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дитина</a:t>
            </a:r>
            <a:r>
              <a:rPr lang="ru-RU" sz="2400" b="1" dirty="0">
                <a:solidFill>
                  <a:srgbClr val="000066"/>
                </a:solidFill>
              </a:rPr>
              <a:t> все ж </a:t>
            </a:r>
            <a:r>
              <a:rPr lang="ru-RU" sz="2400" b="1" dirty="0" err="1">
                <a:solidFill>
                  <a:srgbClr val="000066"/>
                </a:solidFill>
              </a:rPr>
              <a:t>потрапила</a:t>
            </a:r>
            <a:r>
              <a:rPr lang="ru-RU" sz="2400" b="1" dirty="0">
                <a:solidFill>
                  <a:srgbClr val="000066"/>
                </a:solidFill>
              </a:rPr>
              <a:t> до кола </a:t>
            </a:r>
            <a:r>
              <a:rPr lang="ru-RU" sz="2400" b="1" dirty="0" err="1">
                <a:solidFill>
                  <a:srgbClr val="000066"/>
                </a:solidFill>
              </a:rPr>
              <a:t>учасників</a:t>
            </a:r>
            <a:r>
              <a:rPr lang="ru-RU" sz="2400" b="1" dirty="0">
                <a:solidFill>
                  <a:srgbClr val="000066"/>
                </a:solidFill>
              </a:rPr>
              <a:t> таких </a:t>
            </a:r>
            <a:r>
              <a:rPr lang="ru-RU" sz="2400" b="1" dirty="0" err="1">
                <a:solidFill>
                  <a:srgbClr val="000066"/>
                </a:solidFill>
              </a:rPr>
              <a:t>груп</a:t>
            </a:r>
            <a:r>
              <a:rPr lang="ru-RU" sz="2400" b="1" dirty="0">
                <a:solidFill>
                  <a:srgbClr val="000066"/>
                </a:solidFill>
              </a:rPr>
              <a:t>, </a:t>
            </a:r>
            <a:r>
              <a:rPr lang="ru-RU" sz="2400" b="1" dirty="0" err="1">
                <a:solidFill>
                  <a:srgbClr val="000066"/>
                </a:solidFill>
              </a:rPr>
              <a:t>поліція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наполегливо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радить</a:t>
            </a:r>
            <a:r>
              <a:rPr lang="ru-RU" sz="2400" b="1" dirty="0">
                <a:solidFill>
                  <a:srgbClr val="000066"/>
                </a:solidFill>
              </a:rPr>
              <a:t>:</a:t>
            </a:r>
          </a:p>
          <a:p>
            <a:pPr lvl="0"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звернутися</a:t>
            </a:r>
            <a:r>
              <a:rPr lang="ru-RU" sz="2400" b="1" dirty="0">
                <a:solidFill>
                  <a:srgbClr val="000066"/>
                </a:solidFill>
              </a:rPr>
              <a:t> за </a:t>
            </a:r>
            <a:r>
              <a:rPr lang="ru-RU" sz="2400" b="1" dirty="0" err="1">
                <a:solidFill>
                  <a:srgbClr val="000066"/>
                </a:solidFill>
              </a:rPr>
              <a:t>кваліфікованою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допомогою</a:t>
            </a:r>
            <a:r>
              <a:rPr lang="ru-RU" sz="2400" b="1" dirty="0">
                <a:solidFill>
                  <a:srgbClr val="000066"/>
                </a:solidFill>
              </a:rPr>
              <a:t> до </a:t>
            </a:r>
            <a:r>
              <a:rPr lang="ru-RU" sz="2400" b="1" dirty="0" err="1">
                <a:solidFill>
                  <a:srgbClr val="000066"/>
                </a:solidFill>
              </a:rPr>
              <a:t>професійного</a:t>
            </a:r>
            <a:r>
              <a:rPr lang="ru-RU" sz="2400" b="1" dirty="0">
                <a:solidFill>
                  <a:srgbClr val="000066"/>
                </a:solidFill>
              </a:rPr>
              <a:t> психолога;</a:t>
            </a:r>
          </a:p>
          <a:p>
            <a:pPr lvl="0"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повідомити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адміністрацію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соціальної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мережі</a:t>
            </a:r>
            <a:r>
              <a:rPr lang="ru-RU" sz="2400" b="1" dirty="0">
                <a:solidFill>
                  <a:srgbClr val="000066"/>
                </a:solidFill>
              </a:rPr>
              <a:t> про </a:t>
            </a:r>
            <a:r>
              <a:rPr lang="ru-RU" sz="2400" b="1" dirty="0" err="1">
                <a:solidFill>
                  <a:srgbClr val="000066"/>
                </a:solidFill>
              </a:rPr>
              <a:t>їх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наявність</a:t>
            </a:r>
            <a:r>
              <a:rPr lang="ru-RU" sz="2400" b="1" dirty="0">
                <a:solidFill>
                  <a:srgbClr val="000066"/>
                </a:solidFill>
              </a:rPr>
              <a:t> для  </a:t>
            </a:r>
            <a:r>
              <a:rPr lang="ru-RU" sz="2400" b="1" dirty="0" err="1">
                <a:solidFill>
                  <a:srgbClr val="000066"/>
                </a:solidFill>
              </a:rPr>
              <a:t>подальшого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 err="1">
                <a:solidFill>
                  <a:srgbClr val="000066"/>
                </a:solidFill>
              </a:rPr>
              <a:t>блокування</a:t>
            </a:r>
            <a:r>
              <a:rPr lang="ru-RU" sz="2400" b="1" dirty="0">
                <a:solidFill>
                  <a:srgbClr val="000066"/>
                </a:solidFill>
              </a:rPr>
              <a:t>;</a:t>
            </a:r>
          </a:p>
          <a:p>
            <a:pPr lvl="0">
              <a:lnSpc>
                <a:spcPct val="80000"/>
              </a:lnSpc>
            </a:pPr>
            <a:r>
              <a:rPr lang="ru-RU" sz="2400" b="1" dirty="0" err="1">
                <a:solidFill>
                  <a:srgbClr val="000066"/>
                </a:solidFill>
              </a:rPr>
              <a:t>заблокувати</a:t>
            </a:r>
            <a:r>
              <a:rPr lang="ru-RU" sz="2400" b="1" dirty="0">
                <a:solidFill>
                  <a:srgbClr val="000066"/>
                </a:solidFill>
              </a:rPr>
              <a:t> доступ </a:t>
            </a:r>
            <a:r>
              <a:rPr lang="ru-RU" sz="2400" b="1" dirty="0" err="1">
                <a:solidFill>
                  <a:srgbClr val="000066"/>
                </a:solidFill>
              </a:rPr>
              <a:t>дитини</a:t>
            </a:r>
            <a:r>
              <a:rPr lang="ru-RU" sz="2400" b="1" dirty="0">
                <a:solidFill>
                  <a:srgbClr val="000066"/>
                </a:solidFill>
              </a:rPr>
              <a:t> до </a:t>
            </a:r>
            <a:r>
              <a:rPr lang="ru-RU" sz="2400" b="1" dirty="0" err="1">
                <a:solidFill>
                  <a:srgbClr val="000066"/>
                </a:solidFill>
              </a:rPr>
              <a:t>соціальних</a:t>
            </a:r>
            <a:r>
              <a:rPr lang="ru-RU" sz="2400" b="1" dirty="0">
                <a:solidFill>
                  <a:srgbClr val="000066"/>
                </a:solidFill>
              </a:rPr>
              <a:t> мереж.</a:t>
            </a:r>
            <a:endParaRPr lang="ru-RU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endParaRPr lang="ru-RU" b="1" dirty="0">
              <a:solidFill>
                <a:srgbClr val="000066"/>
              </a:solidFill>
            </a:endParaRPr>
          </a:p>
        </p:txBody>
      </p:sp>
      <p:pic>
        <p:nvPicPr>
          <p:cNvPr id="15364" name="Picture 4" descr="инет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9" y="1915570"/>
            <a:ext cx="2584625" cy="1454367"/>
          </a:xfrm>
          <a:prstGeom prst="rect">
            <a:avLst/>
          </a:prstGeom>
          <a:noFill/>
        </p:spPr>
      </p:pic>
      <p:pic>
        <p:nvPicPr>
          <p:cNvPr id="15365" name="Picture 5" descr="инет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6379" y="3454420"/>
            <a:ext cx="2522455" cy="188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2927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908720"/>
          </a:xfrm>
        </p:spPr>
        <p:txBody>
          <a:bodyPr/>
          <a:lstStyle/>
          <a:p>
            <a:r>
              <a:rPr lang="ru-RU" sz="4000" b="1" dirty="0" err="1">
                <a:solidFill>
                  <a:srgbClr val="FFC000"/>
                </a:solidFill>
                <a:latin typeface="Monotype Corsiva" panose="03010101010201010101" pitchFamily="66" charset="0"/>
              </a:rPr>
              <a:t>Шановні</a:t>
            </a:r>
            <a:r>
              <a:rPr lang="ru-RU" sz="4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 батьки</a:t>
            </a:r>
            <a:r>
              <a:rPr lang="ru-RU" dirty="0">
                <a:solidFill>
                  <a:srgbClr val="FFC000"/>
                </a:solidFill>
                <a:latin typeface="Monotype Corsiva" panose="03010101010201010101" pitchFamily="66" charset="0"/>
              </a:rPr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556792"/>
            <a:ext cx="5833343" cy="4176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 err="1">
                <a:solidFill>
                  <a:srgbClr val="002060"/>
                </a:solidFill>
              </a:rPr>
              <a:t>Обговорюйте</a:t>
            </a:r>
            <a:r>
              <a:rPr lang="ru-RU" sz="2400" b="1" dirty="0">
                <a:solidFill>
                  <a:srgbClr val="002060"/>
                </a:solidFill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</a:rPr>
              <a:t>дітьми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всі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питання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які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можуть</a:t>
            </a:r>
            <a:r>
              <a:rPr lang="ru-RU" sz="2400" b="1" dirty="0">
                <a:solidFill>
                  <a:srgbClr val="002060"/>
                </a:solidFill>
              </a:rPr>
              <a:t> у них </a:t>
            </a:r>
            <a:r>
              <a:rPr lang="ru-RU" sz="2400" b="1" dirty="0" err="1">
                <a:solidFill>
                  <a:srgbClr val="002060"/>
                </a:solidFill>
              </a:rPr>
              <a:t>виникати</a:t>
            </a:r>
            <a:r>
              <a:rPr lang="ru-RU" sz="2400" b="1" dirty="0">
                <a:solidFill>
                  <a:srgbClr val="002060"/>
                </a:solidFill>
              </a:rPr>
              <a:t> при </a:t>
            </a:r>
            <a:r>
              <a:rPr lang="ru-RU" sz="2400" b="1" dirty="0" err="1">
                <a:solidFill>
                  <a:srgbClr val="002060"/>
                </a:solidFill>
              </a:rPr>
              <a:t>використанні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Інтернет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Мережі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  <a:endParaRPr lang="en-US" sz="2400" b="1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dirty="0" err="1">
                <a:solidFill>
                  <a:srgbClr val="002060"/>
                </a:solidFill>
              </a:rPr>
              <a:t>Неприпустимо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uk-UA" sz="2400" b="1" dirty="0">
                <a:solidFill>
                  <a:srgbClr val="002060"/>
                </a:solidFill>
              </a:rPr>
              <a:t>ухилятися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цих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питань</a:t>
            </a:r>
            <a:r>
              <a:rPr lang="ru-RU" sz="2400" b="1" dirty="0">
                <a:solidFill>
                  <a:srgbClr val="002060"/>
                </a:solidFill>
              </a:rPr>
              <a:t>, а </a:t>
            </a:r>
            <a:r>
              <a:rPr lang="ru-RU" sz="2400" b="1" dirty="0" err="1">
                <a:solidFill>
                  <a:srgbClr val="002060"/>
                </a:solidFill>
              </a:rPr>
              <a:t>навпаки</a:t>
            </a:r>
            <a:r>
              <a:rPr lang="ru-RU" sz="2400" b="1" dirty="0">
                <a:solidFill>
                  <a:srgbClr val="002060"/>
                </a:solidFill>
              </a:rPr>
              <a:t>, треба </a:t>
            </a:r>
            <a:r>
              <a:rPr lang="ru-RU" sz="2400" b="1" dirty="0" err="1">
                <a:solidFill>
                  <a:srgbClr val="002060"/>
                </a:solidFill>
              </a:rPr>
              <a:t>намагатися</a:t>
            </a:r>
            <a:r>
              <a:rPr lang="ru-RU" sz="2400" b="1" dirty="0">
                <a:solidFill>
                  <a:srgbClr val="002060"/>
                </a:solidFill>
              </a:rPr>
              <a:t> максимально </a:t>
            </a:r>
            <a:r>
              <a:rPr lang="ru-RU" sz="2400" b="1" dirty="0" err="1">
                <a:solidFill>
                  <a:srgbClr val="002060"/>
                </a:solidFill>
              </a:rPr>
              <a:t>завоювати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їх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довіру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постійно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цікавлячись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їх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проведенням</a:t>
            </a:r>
            <a:r>
              <a:rPr lang="ru-RU" sz="2400" b="1" dirty="0">
                <a:solidFill>
                  <a:srgbClr val="002060"/>
                </a:solidFill>
              </a:rPr>
              <a:t> часу в </a:t>
            </a:r>
            <a:r>
              <a:rPr lang="ru-RU" sz="2400" b="1" dirty="0" err="1">
                <a:solidFill>
                  <a:srgbClr val="002060"/>
                </a:solidFill>
              </a:rPr>
              <a:t>мережі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400" b="1" dirty="0" err="1">
                <a:solidFill>
                  <a:srgbClr val="002060"/>
                </a:solidFill>
              </a:rPr>
              <a:t>Тоді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</a:t>
            </a:r>
            <a:r>
              <a:rPr lang="ru-RU" sz="2400" b="1" dirty="0">
                <a:solidFill>
                  <a:srgbClr val="002060"/>
                </a:solidFill>
              </a:rPr>
              <a:t> будете в </a:t>
            </a:r>
            <a:r>
              <a:rPr lang="ru-RU" sz="2400" b="1" dirty="0" err="1">
                <a:solidFill>
                  <a:srgbClr val="002060"/>
                </a:solidFill>
              </a:rPr>
              <a:t>курсі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тієї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інформації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якою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володіють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ваші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діти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23556" name="Picture 4" descr="инет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2007393"/>
            <a:ext cx="2843212" cy="2843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0728"/>
            <a:ext cx="8208912" cy="4670326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 i="1" dirty="0">
                <a:solidFill>
                  <a:srgbClr val="990000"/>
                </a:solidFill>
              </a:rPr>
              <a:t>Не будьте </a:t>
            </a:r>
            <a:r>
              <a:rPr lang="ru-RU" sz="3600" b="1" i="1" dirty="0" err="1">
                <a:solidFill>
                  <a:srgbClr val="990000"/>
                </a:solidFill>
              </a:rPr>
              <a:t>байдужими</a:t>
            </a:r>
            <a:r>
              <a:rPr lang="ru-RU" sz="3600" b="1" i="1" dirty="0">
                <a:solidFill>
                  <a:srgbClr val="990000"/>
                </a:solidFill>
              </a:rPr>
              <a:t> до </a:t>
            </a:r>
            <a:r>
              <a:rPr lang="ru-RU" sz="3600" b="1" i="1" dirty="0" err="1">
                <a:solidFill>
                  <a:srgbClr val="990000"/>
                </a:solidFill>
              </a:rPr>
              <a:t>своїх</a:t>
            </a:r>
            <a:r>
              <a:rPr lang="ru-RU" sz="3600" b="1" i="1" dirty="0">
                <a:solidFill>
                  <a:srgbClr val="990000"/>
                </a:solidFill>
              </a:rPr>
              <a:t> </a:t>
            </a:r>
            <a:r>
              <a:rPr lang="ru-RU" sz="3600" b="1" i="1" dirty="0" err="1">
                <a:solidFill>
                  <a:srgbClr val="990000"/>
                </a:solidFill>
              </a:rPr>
              <a:t>дітей</a:t>
            </a:r>
            <a:r>
              <a:rPr lang="ru-RU" sz="3600" b="1" i="1" dirty="0">
                <a:solidFill>
                  <a:srgbClr val="990000"/>
                </a:solidFill>
              </a:rPr>
              <a:t>, </a:t>
            </a:r>
            <a:r>
              <a:rPr lang="ru-RU" sz="3600" b="1" i="1" dirty="0" err="1">
                <a:solidFill>
                  <a:srgbClr val="990000"/>
                </a:solidFill>
              </a:rPr>
              <a:t>навчіться</a:t>
            </a:r>
            <a:r>
              <a:rPr lang="ru-RU" sz="3600" b="1" i="1" dirty="0">
                <a:solidFill>
                  <a:srgbClr val="990000"/>
                </a:solidFill>
              </a:rPr>
              <a:t> з ними </a:t>
            </a:r>
            <a:r>
              <a:rPr lang="ru-RU" sz="3600" b="1" i="1" dirty="0" err="1">
                <a:solidFill>
                  <a:srgbClr val="990000"/>
                </a:solidFill>
              </a:rPr>
              <a:t>говорити</a:t>
            </a:r>
            <a:r>
              <a:rPr lang="ru-RU" sz="3600" b="1" i="1" dirty="0">
                <a:solidFill>
                  <a:srgbClr val="990000"/>
                </a:solidFill>
              </a:rPr>
              <a:t> і </a:t>
            </a:r>
            <a:r>
              <a:rPr lang="ru-RU" sz="3600" b="1" i="1" dirty="0" err="1">
                <a:solidFill>
                  <a:srgbClr val="990000"/>
                </a:solidFill>
              </a:rPr>
              <a:t>будувати</a:t>
            </a:r>
            <a:r>
              <a:rPr lang="ru-RU" sz="3600" b="1" i="1" dirty="0">
                <a:solidFill>
                  <a:srgbClr val="990000"/>
                </a:solidFill>
              </a:rPr>
              <a:t> </a:t>
            </a:r>
            <a:r>
              <a:rPr lang="ru-RU" sz="3600" b="1" i="1" dirty="0" err="1">
                <a:solidFill>
                  <a:srgbClr val="990000"/>
                </a:solidFill>
              </a:rPr>
              <a:t>довірливі</a:t>
            </a:r>
            <a:r>
              <a:rPr lang="ru-RU" sz="3600" b="1" i="1" dirty="0">
                <a:solidFill>
                  <a:srgbClr val="990000"/>
                </a:solidFill>
              </a:rPr>
              <a:t> </a:t>
            </a:r>
            <a:r>
              <a:rPr lang="ru-RU" sz="3600" b="1" i="1" dirty="0" err="1">
                <a:solidFill>
                  <a:srgbClr val="990000"/>
                </a:solidFill>
              </a:rPr>
              <a:t>стосунки</a:t>
            </a:r>
            <a:r>
              <a:rPr lang="ru-RU" sz="3600" b="1" i="1" dirty="0">
                <a:solidFill>
                  <a:srgbClr val="990000"/>
                </a:solidFill>
              </a:rPr>
              <a:t>.</a:t>
            </a:r>
          </a:p>
        </p:txBody>
      </p:sp>
      <p:pic>
        <p:nvPicPr>
          <p:cNvPr id="4" name="Picture 4" descr="http://67.media.tumblr.com/tumblr_m9mgxjHWMM1r5kr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024" y="3573016"/>
            <a:ext cx="2955139" cy="266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Интернет">
  <a:themeElements>
    <a:clrScheme name="Интерне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Интернет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нтерне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нтернет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нтернет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нтернет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нтернет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нтернет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нтернет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нтернет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нтернет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нтернет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нтернет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нтернет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Интернет</Template>
  <TotalTime>1564</TotalTime>
  <Words>1212</Words>
  <Application>Microsoft Office PowerPoint</Application>
  <PresentationFormat>Екран (4:3)</PresentationFormat>
  <Paragraphs>99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4" baseType="lpstr">
      <vt:lpstr>Arial</vt:lpstr>
      <vt:lpstr>Monotype Corsiva</vt:lpstr>
      <vt:lpstr>Интернет</vt:lpstr>
      <vt:lpstr>Безпека дітей в мережі Інтернет</vt:lpstr>
      <vt:lpstr>Інтернет світ великих можливостей</vt:lpstr>
      <vt:lpstr>Діти і підлітки – активні користувачі Інтернету</vt:lpstr>
      <vt:lpstr>Ризики в Інтернеті</vt:lpstr>
      <vt:lpstr>Презентація PowerPoint</vt:lpstr>
      <vt:lpstr>Презентація PowerPoint</vt:lpstr>
      <vt:lpstr>Основні правила безпеки для батьків</vt:lpstr>
      <vt:lpstr>Основні правила безпеки для батьків</vt:lpstr>
      <vt:lpstr>Основні правила безпеки для батьків</vt:lpstr>
      <vt:lpstr>Основні правила безпеки для батьків</vt:lpstr>
      <vt:lpstr>Емоційна підтримка</vt:lpstr>
      <vt:lpstr>Чому діти занурюються в Інтернет</vt:lpstr>
      <vt:lpstr>Інтернет-залежність</vt:lpstr>
      <vt:lpstr>Як впоратися з інтернет-залежністю</vt:lpstr>
      <vt:lpstr>Як впоратися з інтернет-залежністю</vt:lpstr>
      <vt:lpstr>Шановні батьки </vt:lpstr>
      <vt:lpstr>Небезпечні групи в соцмережі.</vt:lpstr>
      <vt:lpstr>Рекомендації для батьків</vt:lpstr>
      <vt:lpstr>Рекомендації для батьків</vt:lpstr>
      <vt:lpstr>Шановні батьки </vt:lpstr>
      <vt:lpstr>Презентація PowerPoint</vt:lpstr>
    </vt:vector>
  </TitlesOfParts>
  <Company>---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Vadym Parkhomchuk</cp:lastModifiedBy>
  <cp:revision>53</cp:revision>
  <dcterms:created xsi:type="dcterms:W3CDTF">2011-08-27T15:04:37Z</dcterms:created>
  <dcterms:modified xsi:type="dcterms:W3CDTF">2023-12-26T13:52:57Z</dcterms:modified>
</cp:coreProperties>
</file>