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2" r:id="rId4"/>
    <p:sldId id="267" r:id="rId5"/>
    <p:sldId id="265" r:id="rId6"/>
    <p:sldId id="318" r:id="rId7"/>
    <p:sldId id="260" r:id="rId8"/>
    <p:sldId id="307" r:id="rId9"/>
    <p:sldId id="311" r:id="rId10"/>
    <p:sldId id="319" r:id="rId11"/>
    <p:sldId id="313" r:id="rId12"/>
    <p:sldId id="315" r:id="rId13"/>
    <p:sldId id="320" r:id="rId14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38813C7-BE7C-45C0-8930-EFDA6357C49F}">
          <p14:sldIdLst>
            <p14:sldId id="256"/>
            <p14:sldId id="280"/>
            <p14:sldId id="272"/>
            <p14:sldId id="267"/>
            <p14:sldId id="265"/>
            <p14:sldId id="318"/>
            <p14:sldId id="260"/>
            <p14:sldId id="307"/>
            <p14:sldId id="311"/>
            <p14:sldId id="319"/>
            <p14:sldId id="313"/>
            <p14:sldId id="315"/>
            <p14:sldId id="320"/>
          </p14:sldIdLst>
        </p14:section>
        <p14:section name="Раздел без заголовка" id="{40B43300-0916-4F1B-B898-E3C4F1DE034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tags" Target="tags/tag7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image" Target="../media/image2.jpe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hyperlink" Target="https://www.ukrlib.com.ua/books/printit.php?tid=13465&amp;page=8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learningapps.org/display?v=p7ye7sbdn01" TargetMode="External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Relationship Id="rId3" Type="http://schemas.openxmlformats.org/officeDocument/2006/relationships/video" Target="../media/media1.mp4" /><Relationship Id="rId4" Type="http://schemas.microsoft.com/office/2007/relationships/media" Target="../media/media1.mp4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.xml" /><Relationship Id="rId3" Type="http://schemas.openxmlformats.org/officeDocument/2006/relationships/tags" Target="../tags/tag5.xml" /><Relationship Id="rId4" Type="http://schemas.openxmlformats.org/officeDocument/2006/relationships/image" Target="../media/image16.jpeg" /><Relationship Id="rId5" Type="http://schemas.openxmlformats.org/officeDocument/2006/relationships/tags" Target="../tags/tag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/>
          <p:cNvSpPr txBox="1"/>
          <p:nvPr/>
        </p:nvSpPr>
        <p:spPr>
          <a:xfrm>
            <a:off x="251520" y="620688"/>
            <a:ext cx="8532948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uk-UA" sz="6600" b="1">
                <a:ln w="11430"/>
                <a:gradFill>
                  <a:gsLst>
                    <a:gs pos="36000">
                      <a:schemeClr val="accent6">
                        <a:lumMod val="50000"/>
                      </a:schemeClr>
                    </a:gs>
                    <a:gs pos="50000">
                      <a:srgbClr val="FFC000"/>
                    </a:gs>
                    <a:gs pos="65000">
                      <a:schemeClr val="accent6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Розвиток</a:t>
            </a:r>
            <a:r>
              <a:rPr lang="uk-UA" sz="6600" b="1" noProof="0">
                <a:ln w="11430"/>
                <a:gradFill>
                  <a:gsLst>
                    <a:gs pos="36000">
                      <a:schemeClr val="accent6">
                        <a:lumMod val="50000"/>
                      </a:schemeClr>
                    </a:gs>
                    <a:gs pos="50000">
                      <a:srgbClr val="FFC000"/>
                    </a:gs>
                    <a:gs pos="65000">
                      <a:schemeClr val="accent6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 медіаграмотності учнів на уроках історії </a:t>
            </a:r>
            <a:endParaRPr kumimoji="0" lang="ru-RU" sz="6600" b="1" u="none" strike="noStrike" kern="1200" normalizeH="0" baseline="0" noProof="0">
              <a:ln w="11430"/>
              <a:gradFill>
                <a:gsLst>
                  <a:gs pos="36000">
                    <a:schemeClr val="accent6">
                      <a:lumMod val="50000"/>
                    </a:schemeClr>
                  </a:gs>
                  <a:gs pos="50000">
                    <a:srgbClr val="FFC000"/>
                  </a:gs>
                  <a:gs pos="65000">
                    <a:schemeClr val="accent6">
                      <a:lumMod val="5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741368"/>
            <a:ext cx="1152128" cy="45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467544" y="3240792"/>
            <a:ext cx="4320480" cy="3024336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err="1">
                <a:solidFill>
                  <a:schemeClr val="tx1"/>
                </a:solidFill>
              </a:rPr>
              <a:t>Підвищуючи власну медіаграмотність, людина</a:t>
            </a:r>
            <a:r>
              <a:rPr lang="ru-RU" b="1">
                <a:solidFill>
                  <a:schemeClr val="tx1"/>
                </a:solidFill>
              </a:rPr>
              <a:t> </a:t>
            </a:r>
            <a:r>
              <a:rPr lang="ru-RU" b="1" i="1" err="1">
                <a:solidFill>
                  <a:schemeClr val="tx1"/>
                </a:solidFill>
              </a:rPr>
              <a:t>отримує чіткіше уявлення про межу між реальним</a:t>
            </a:r>
            <a:r>
              <a:rPr lang="ru-RU" b="1">
                <a:solidFill>
                  <a:schemeClr val="tx1"/>
                </a:solidFill>
              </a:rPr>
              <a:t> </a:t>
            </a:r>
            <a:r>
              <a:rPr lang="ru-RU" b="1" i="1" err="1">
                <a:solidFill>
                  <a:schemeClr val="tx1"/>
                </a:solidFill>
              </a:rPr>
              <a:t>світом і світом, що створили для неї мас-медіа.</a:t>
            </a:r>
          </a:p>
          <a:p>
            <a:pPr lvl="4"/>
            <a:r>
              <a:rPr lang="ru-RU" b="1" i="1">
                <a:solidFill>
                  <a:schemeClr val="tx1"/>
                </a:solidFill>
              </a:rPr>
              <a:t>Дж. Поттер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7626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2" descr="Image result for навчання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228184" y="4840088"/>
            <a:ext cx="2684094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17632" cy="5472608"/>
          </a:xfrm>
        </p:spPr>
        <p:txBody>
          <a:bodyPr>
            <a:noAutofit/>
          </a:bodyPr>
          <a:lstStyle/>
          <a:p>
            <a:r>
              <a:rPr lang="ru-RU" sz="3200" b="1" err="1"/>
              <a:t>Медіаосвіта</a:t>
            </a:r>
            <a:r>
              <a:rPr lang="ru-RU" sz="3200"/>
              <a:t> — частина освітнього процесу, спрямована на формування в суспільстві медіакультури, підготовку особистості до безпечної та ефективної взаємодії із сучасною системою мас-медіа, включаючи як традиційні (друковані видання, радіо, кіно, телебачення), так і новітні (комп'ютерно опосередковане спілкування, інтернет, мобільна телефонія) медіа з урахуванням розвитку інформаційно-комунікаційних технологій</a:t>
            </a:r>
            <a:endParaRPr lang="ru-RU" sz="3200"/>
          </a:p>
        </p:txBody>
      </p:sp>
      <p:sp>
        <p:nvSpPr>
          <p:cNvPr id="4" name="Прямоугольник 3"/>
          <p:cNvSpPr/>
          <p:nvPr/>
        </p:nvSpPr>
        <p:spPr>
          <a:xfrm>
            <a:off x="228328" y="6787087"/>
            <a:ext cx="1152128" cy="45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913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5184576"/>
          </a:xfrm>
        </p:spPr>
        <p:txBody>
          <a:bodyPr>
            <a:noAutofit/>
          </a:bodyPr>
          <a:lstStyle/>
          <a:p>
            <a:r>
              <a:rPr lang="ru-RU" sz="3500" b="1" i="1" err="1"/>
              <a:t>Медіаграмотність</a:t>
            </a:r>
            <a:r>
              <a:rPr lang="ru-RU" sz="3500"/>
              <a:t> – це рівень медіакультури, який стосується вміння користуватися інформаційно-комунікаційною технікою, виражати себе і спілкуватися за допомогою медіазасобів, свідомо сприймати і критично тлумачити інфор­мацію, відділяти реальність від її віртуальної симуляції, тобто розуміти реальність, сконструйовану медіаджерелами</a:t>
            </a:r>
            <a:endParaRPr lang="ru-RU" sz="3500"/>
          </a:p>
        </p:txBody>
      </p:sp>
    </p:spTree>
    <p:extLst>
      <p:ext uri="{BB962C8B-B14F-4D97-AF65-F5344CB8AC3E}">
        <p14:creationId xmlns:p14="http://schemas.microsoft.com/office/powerpoint/2010/main" val="42768039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B2346-A5EB-4F3B-9A00-37F35C63A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314450"/>
            <a:ext cx="7721600" cy="1059110"/>
          </a:xfrm>
        </p:spPr>
        <p:txBody>
          <a:bodyPr>
            <a:normAutofit fontScale="90000"/>
          </a:bodyPr>
          <a:lstStyle/>
          <a:p>
            <a:pPr algn="ctr"/>
            <a:r>
              <a:rPr lang="uk-UA">
                <a:solidFill>
                  <a:srgbClr val="FF0000"/>
                </a:solidFill>
              </a:rPr>
              <a:t>Завдання аналіз пам</a:t>
            </a:r>
            <a:r>
              <a:rPr lang="en-US">
                <a:solidFill>
                  <a:srgbClr val="FF0000"/>
                </a:solidFill>
              </a:rPr>
              <a:t>’</a:t>
            </a:r>
            <a:r>
              <a:rPr lang="uk-UA">
                <a:solidFill>
                  <a:srgbClr val="FF0000"/>
                </a:solidFill>
              </a:rPr>
              <a:t>ятки у 5 класі</a:t>
            </a:r>
            <a:br>
              <a:rPr lang="uk-UA">
                <a:solidFill>
                  <a:srgbClr val="FF0000"/>
                </a:solidFill>
              </a:rPr>
            </a:br>
            <a:r>
              <a:rPr lang="uk-UA">
                <a:solidFill>
                  <a:srgbClr val="FF0000"/>
                </a:solidFill>
              </a:rPr>
              <a:t>ПАМЯТКА </a:t>
            </a:r>
            <a:br>
              <a:rPr lang="uk-UA">
                <a:solidFill>
                  <a:srgbClr val="FF0000"/>
                </a:solidFill>
              </a:rPr>
            </a:br>
            <a:r>
              <a:rPr lang="uk-UA" sz="2325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оцінити достовірність інформації, розміщену на тому чи іншому сайті, перевір:</a:t>
            </a:r>
            <a:endParaRPr lang="LID4096" sz="2325" i="1">
              <a:solidFill>
                <a:srgbClr val="00B050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3201DE-A015-4317-AB83-280C7FC29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72" y="2780928"/>
            <a:ext cx="8136855" cy="2910580"/>
          </a:xfrm>
        </p:spPr>
        <p:txBody>
          <a:bodyPr>
            <a:noAutofit/>
          </a:bodyPr>
          <a:lstStyle/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Хто розміщує інформацію на цьому сайті. Найбільш надійними джерелами інформації є сайти державних установ та освітніх і наукових закладів;</a:t>
            </a:r>
          </a:p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 є вона застарілою;</a:t>
            </a:r>
          </a:p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Яке джерело розміщене на сайті (наукова стаття, розповідь про подорож, роздуми автора про подію), хто його автор, чи можна вважати його фахівцем у питанні, яке він висвітлює.</a:t>
            </a:r>
            <a:endParaRPr lang="LID4096" sz="240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54091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178D7B-0529-463E-9D7A-C006B145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713" y="967316"/>
            <a:ext cx="3178665" cy="69043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8F830DA-1E89-4F27-A233-24049D9BE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586" y="1647608"/>
            <a:ext cx="7331511" cy="8140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5 класу</a:t>
            </a:r>
          </a:p>
          <a:p>
            <a:pPr algn="just"/>
            <a:r>
              <a:rPr 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ПРОАНАЛІЗУЙ ЗРАЗКИ МЕДІАТЕКСТІВ, ВІДПОВІВШИ НА ЗАПИТАННЯ. ЩО ЦЕ ЗА МЕДІАТЕКСТИ? ПРО ЩО МОЖНА ДІЗНАТИСЯ ІЗ КОЖНОГО З НИХ?</a:t>
            </a:r>
            <a:endParaRPr lang="LID4096" sz="18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E59150-8E65-4685-80A7-E44B23314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61112">
            <a:off x="311257" y="3097133"/>
            <a:ext cx="2161604" cy="30521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EAD533-5A73-48EA-934F-905984A95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3146">
            <a:off x="2785665" y="3124671"/>
            <a:ext cx="2224825" cy="29896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A65A64-3D72-42E4-919D-EC22AD4E5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881" y="2800729"/>
            <a:ext cx="3744416" cy="343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2537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D5E8B-C181-426D-8D4C-FE5003BF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Завдання для 5 класу</a:t>
            </a:r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0FA26D-BDF1-4BFC-90A1-C395A7CD0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196752"/>
            <a:ext cx="7920880" cy="5567071"/>
          </a:xfrm>
        </p:spPr>
      </p:pic>
    </p:spTree>
    <p:extLst>
      <p:ext uri="{BB962C8B-B14F-4D97-AF65-F5344CB8AC3E}">
        <p14:creationId xmlns:p14="http://schemas.microsoft.com/office/powerpoint/2010/main" val="205788085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3FD8F-EA4D-4D5E-A06E-62F13DF8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" y="244076"/>
            <a:ext cx="6795789" cy="990600"/>
          </a:xfrm>
        </p:spPr>
        <p:txBody>
          <a:bodyPr>
            <a:normAutofit/>
          </a:bodyPr>
          <a:lstStyle/>
          <a:p>
            <a:r>
              <a:rPr lang="uk-UA"/>
              <a:t>Робота з відеоджерелом 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36D0BD-6B82-4013-A471-DD39F590B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77" y="1020926"/>
            <a:ext cx="8238587" cy="2910580"/>
          </a:xfrm>
        </p:spPr>
        <p:txBody>
          <a:bodyPr>
            <a:normAutofit fontScale="55000" lnSpcReduction="20000"/>
          </a:bodyPr>
          <a:lstStyle/>
          <a:p>
            <a:r>
              <a:rPr lang="ru-RU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Вправа для використання на уроці історії у 7 класі при вивченні теми «Київська Русь за часів Ольги та Святослава»</a:t>
            </a:r>
          </a:p>
          <a:p>
            <a:pPr algn="l" fontAlgn="base"/>
            <a:r>
              <a:rPr lang="ru-RU" b="1" i="0" err="1">
                <a:solidFill>
                  <a:srgbClr val="000000"/>
                </a:solidFill>
                <a:effectLst/>
                <a:latin typeface="inherit"/>
              </a:rPr>
              <a:t>Завдання для учасників: </a:t>
            </a:r>
            <a:r>
              <a:rPr lang="ru-RU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запам’ятати якомога більше деталей, звернути увагу на історичну достовірність, відмінність та схожість сюжетів.</a:t>
            </a:r>
            <a:endParaRPr lang="ru-RU" b="0" i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r>
              <a:rPr lang="ru-RU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Після перегляду учасники  об’єднуються в групи і заповнюють порівняльну таблицю. учасники створюють загальну таблицю, куди вносять всі відмінності, записані раніше.</a:t>
            </a:r>
            <a:endParaRPr lang="ru-RU" b="0" i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r>
              <a:rPr lang="ru-RU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Результат вправи – основа для розбору мовлення медіа, ролі музики, малюнків, тексту, відмінності інтерпретації від оригіналу. </a:t>
            </a:r>
            <a:endParaRPr lang="ru-RU" b="0" i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endParaRPr lang="ru-RU" b="0" i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913C71-DB94-43E2-BA5B-92280A69B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34" y="3647532"/>
            <a:ext cx="3773659" cy="2121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283972-273C-41B9-A8EA-3EF838A03119}"/>
              </a:ext>
            </a:extLst>
          </p:cNvPr>
          <p:cNvSpPr txBox="1"/>
          <p:nvPr/>
        </p:nvSpPr>
        <p:spPr>
          <a:xfrm>
            <a:off x="323528" y="6044824"/>
            <a:ext cx="462123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err="1"/>
              <a:t>Мультфільм «Мальчик с уздечкой»</a:t>
            </a:r>
          </a:p>
          <a:p>
            <a:r>
              <a:rPr lang="ru-RU" sz="1350"/>
              <a:t>https://www.youtube.com/watch?v=BdzYhqCxv0I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9FDA9B-8672-46A5-A8C7-6E945E20E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772" y="3624150"/>
            <a:ext cx="3773659" cy="21216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5E7F57-0893-4239-BE13-4BCEEB499315}"/>
              </a:ext>
            </a:extLst>
          </p:cNvPr>
          <p:cNvSpPr txBox="1"/>
          <p:nvPr/>
        </p:nvSpPr>
        <p:spPr>
          <a:xfrm>
            <a:off x="4416278" y="5837074"/>
            <a:ext cx="4621236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350" b="1" err="1">
                <a:solidFill>
                  <a:srgbClr val="000000"/>
                </a:solidFill>
                <a:latin typeface="inherit"/>
              </a:rPr>
              <a:t>Літопис «Повість минулих літ»</a:t>
            </a:r>
            <a:endParaRPr lang="ru-RU" sz="135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l" fontAlgn="base"/>
            <a:r>
              <a:rPr lang="ru-RU" sz="1350">
                <a:latin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https://www.ukrlib.com.ua/books/printit.php?tid=13465&amp;page=8</a:t>
            </a:r>
            <a:endParaRPr lang="ru-RU" sz="135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1030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985FC-43E8-4E14-ADE0-55D32A1BB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Вправа «Хто зайвий?»</a:t>
            </a:r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F4C6E5-A50C-4A23-BDEA-EE6191118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0750" y="1452027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24686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E4B52-F199-4986-8064-F7D81AAF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Вправа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1BB524-4EA1-4146-B6D1-4D62E740C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u="sng">
                <a:hlinkClick r:id="rId2"/>
              </a:rPr>
              <a:t>Знайдіть не менше двох понять з теми і поясніть їх значення:</a:t>
            </a:r>
          </a:p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75BE38-9BA5-4056-B29E-6FD99912B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17" y="2852936"/>
            <a:ext cx="7588966" cy="373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6512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B1E58A-7746-46EC-B22C-DB7F47C3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Вправа для 6 класу</a:t>
            </a:r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A58B5C-B9EC-419F-B886-5E5B07257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268760"/>
            <a:ext cx="8435280" cy="5040560"/>
          </a:xfrm>
        </p:spPr>
      </p:pic>
    </p:spTree>
    <p:extLst>
      <p:ext uri="{BB962C8B-B14F-4D97-AF65-F5344CB8AC3E}">
        <p14:creationId xmlns:p14="http://schemas.microsoft.com/office/powerpoint/2010/main" val="282106232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764B3-D2A1-4DA4-A12F-D1CEAE2F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Аналіз відео</a:t>
            </a:r>
            <a:endParaRPr lang="ru-RU"/>
          </a:p>
        </p:txBody>
      </p:sp>
      <p:pic>
        <p:nvPicPr>
          <p:cNvPr id="4" name="№4 про якого князя йде мова">
            <a:hlinkClick action="ppaction://media"/>
            <a:extLst>
              <a:ext uri="{FF2B5EF4-FFF2-40B4-BE49-F238E27FC236}">
                <a16:creationId xmlns:a16="http://schemas.microsoft.com/office/drawing/2014/main" id="{6EA54C6C-70BF-456D-B2E1-74018C0E6881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1115616" y="1772816"/>
            <a:ext cx="7128792" cy="4281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A0EE66-66F8-4BF0-9DC1-B5CBD06700FB}"/>
              </a:ext>
            </a:extLst>
          </p:cNvPr>
          <p:cNvSpPr txBox="1"/>
          <p:nvPr/>
        </p:nvSpPr>
        <p:spPr>
          <a:xfrm>
            <a:off x="827584" y="955973"/>
            <a:ext cx="7272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b="0" i="0" err="1">
                <a:solidFill>
                  <a:srgbClr val="000000"/>
                </a:solidFill>
                <a:effectLst/>
                <a:latin typeface="YS Text"/>
              </a:rPr>
              <a:t>Перегляньте відео та назвіть ім’я князя, який провів ці вдалі походи і дату? Коли вони відбулися?</a:t>
            </a:r>
          </a:p>
        </p:txBody>
      </p:sp>
    </p:spTree>
    <p:extLst>
      <p:ext uri="{BB962C8B-B14F-4D97-AF65-F5344CB8AC3E}">
        <p14:creationId xmlns:p14="http://schemas.microsoft.com/office/powerpoint/2010/main" val="6963353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FDE69-A49C-4304-AA8F-FFDB1CB0ED52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Схема аналізу відео</a:t>
            </a:r>
            <a:br>
              <a:rPr lang="ru-RU" b="0" i="0">
                <a:solidFill>
                  <a:srgbClr val="000000"/>
                </a:solidFill>
                <a:effectLst/>
                <a:latin typeface="YS Text"/>
              </a:rPr>
            </a:b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88E7-4973-414B-ABDB-D53AC440AF9D}"/>
              </a:ext>
            </a:extLst>
          </p:cNvPr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1.Хто автор цього відео?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2.Йдеться про справжній немонтований запис, чи були внесені до нього технічні</a:t>
            </a:r>
            <a:endParaRPr lang="ru-RU" b="0" i="0">
              <a:solidFill>
                <a:srgbClr val="000000"/>
              </a:solidFill>
              <a:effectLst/>
              <a:latin typeface="YS Text"/>
            </a:endParaRPr>
          </a:p>
          <a:p>
            <a:pPr algn="l"/>
            <a:r>
              <a:rPr lang="ru-RU" b="0" i="0" err="1">
                <a:solidFill>
                  <a:srgbClr val="000000"/>
                </a:solidFill>
                <a:effectLst/>
                <a:latin typeface="YS Text"/>
              </a:rPr>
              <a:t>зміни (була додана музика, ефекти, відеомонтаж)?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3.Це документальний чи художній фільм?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4.Коли, де і за яких умов здійснено цей запис?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5.На яку аудиторію зорієнтований цей запис? Він призначений для широкого загалу чи для обмеженої групи людей? Чому ви так вважаєте?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6.З якою метою автор створив або публікує відео? У чому полягає задум автора?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У чому полягає головна ідея чи послання відео?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7.Кому це відео йде на користь та кому шкодить?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8.Які почуття викликало у вас це відео? Як на вас вплинуло?</a:t>
            </a: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YS Text"/>
              </a:rPr>
              <a:t>9.Чи допоміг вам цей фільм краще зрозуміти події чи навпаки викликав</a:t>
            </a:r>
            <a:endParaRPr lang="ru-RU" b="0" i="0">
              <a:solidFill>
                <a:srgbClr val="000000"/>
              </a:solidFill>
              <a:effectLst/>
              <a:latin typeface="YS Text"/>
            </a:endParaRPr>
          </a:p>
          <a:p>
            <a:pPr algn="l"/>
            <a:r>
              <a:rPr lang="ru-RU" b="0" i="0" err="1">
                <a:solidFill>
                  <a:srgbClr val="000000"/>
                </a:solidFill>
                <a:effectLst/>
                <a:latin typeface="YS Text"/>
              </a:rPr>
              <a:t>протиріччя в сприйнятті та оцінці події чи явища?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14583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C5992-0080-4278-ADF2-34C74BB67636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uk-UA"/>
              <a:t>Створення презентацій учнями 8 класу</a:t>
            </a:r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92CB6A-162C-4A34-80BA-E358D00A1458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0696" y="1600200"/>
            <a:ext cx="7742607" cy="4525963"/>
          </a:xfrm>
        </p:spPr>
      </p:pic>
    </p:spTree>
    <p:extLst>
      <p:ext uri="{BB962C8B-B14F-4D97-AF65-F5344CB8AC3E}">
        <p14:creationId xmlns:p14="http://schemas.microsoft.com/office/powerpoint/2010/main" val="89581202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3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5"/>
</p:tagLst>
</file>

<file path=ppt/tags/tag6.xml><?xml version="1.0" encoding="utf-8"?>
<p:tagLst xmlns:p="http://schemas.openxmlformats.org/presentationml/2006/main">
  <p:tag name="AS_UNIQUEID" val="6"/>
</p:tagLst>
</file>

<file path=ppt/tags/tag7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D3B05"/>
      </a:hlink>
      <a:folHlink>
        <a:srgbClr val="D99694"/>
      </a:folHlink>
    </a:clrScheme>
    <a:fontScheme name="Другая 1">
      <a:majorFont>
        <a:latin typeface="Times New Roman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13</Slides>
  <Notes>0</Notes>
  <TotalTime>1174</TotalTime>
  <HiddenSlides>0</HiddenSlides>
  <MMClips>1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Times New Roman</vt:lpstr>
      <vt:lpstr>Arial Black</vt:lpstr>
      <vt:lpstr>Roboto</vt:lpstr>
      <vt:lpstr>inherit</vt:lpstr>
      <vt:lpstr>Open Sans</vt:lpstr>
      <vt:lpstr>YS Text</vt:lpstr>
      <vt:lpstr>Тема Office</vt:lpstr>
      <vt:lpstr>PowerPoint Presentation</vt:lpstr>
      <vt:lpstr>Медіаосвіта — частина освітнього процесу, спрямована на формування в суспільстві медіакультури, підготовку особистості до безпечної та ефективної взаємодії із сучасною системою мас-медіа, включаючи як традиційні (друковані видання, радіо, кіно, телебачення), так і новітні (комп'ютерно опосередковане спілкування, інтернет, мобільна телефонія) медіа з урахуванням розвитку інформаційно-комунікаційних технологій</vt:lpstr>
      <vt:lpstr>Медіаграмотність – це рівень медіакультури, який стосується вміння користуватися інформаційно-комунікаційною технікою, виражати себе і спілкуватися за допомогою медіазасобів, свідомо сприймати і критично тлумачити інфор­мацію, відділяти реальність від її віртуальної симуляції, тобто розуміти реальність, сконструйовану медіаджерелами</vt:lpstr>
      <vt:lpstr>Завдання аналіз пам’ятки у 5 класіПАМЯТКА Щоб оцінити достовірність інформації, розміщену на тому чи іншому сайті, перевір:</vt:lpstr>
      <vt:lpstr>PowerPoint Presentation</vt:lpstr>
      <vt:lpstr>Завдання для 5 класу</vt:lpstr>
      <vt:lpstr>Робота з відеоджерелом </vt:lpstr>
      <vt:lpstr>Вправа «Хто зайвий?»</vt:lpstr>
      <vt:lpstr>Вправа</vt:lpstr>
      <vt:lpstr>Вправа для 6 класу</vt:lpstr>
      <vt:lpstr>Аналіз відео</vt:lpstr>
      <vt:lpstr>Схема аналізу відео</vt:lpstr>
      <vt:lpstr>Створення презентацій учнями 8 класу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Ранько Елена</dc:creator>
  <cp:lastModifiedBy>Пользователь</cp:lastModifiedBy>
  <cp:revision>74</cp:revision>
  <dcterms:created xsi:type="dcterms:W3CDTF">2018-03-09T15:08:22Z</dcterms:created>
  <dcterms:modified xsi:type="dcterms:W3CDTF">2023-11-14T18:01:00Z</dcterms:modified>
</cp:coreProperties>
</file>