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charts/chart19.xml" ContentType="application/vnd.openxmlformats-officedocument.drawingml.chart+xml"/>
  <Override PartName="/ppt/charts/chart24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presProps" Target="presProps.xml"/>
</Relationships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кількість переможців</c:v>
                </c:pt>
              </c:strCache>
            </c:strRef>
          </c:tx>
          <c:spPr>
            <a:gradFill>
              <a:gsLst>
                <a:gs pos="0">
                  <a:srgbClr val="729fcf"/>
                </a:gs>
                <a:gs pos="100000">
                  <a:srgbClr val="000000"/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20</c:v>
                </c:pt>
                <c:pt idx="1">
                  <c:v>11</c:v>
                </c:pt>
                <c:pt idx="2">
                  <c:v>18</c:v>
                </c:pt>
                <c:pt idx="3">
                  <c:v>13</c:v>
                </c:pt>
                <c:pt idx="4">
                  <c:v>18</c:v>
                </c:pt>
              </c:numCache>
            </c:numRef>
          </c:val>
        </c:ser>
        <c:gapWidth val="100"/>
        <c:overlap val="0"/>
        <c:axId val="78691978"/>
        <c:axId val="725990"/>
      </c:barChart>
      <c:catAx>
        <c:axId val="7869197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725990"/>
        <c:crosses val="autoZero"/>
        <c:auto val="1"/>
        <c:lblAlgn val="ctr"/>
        <c:lblOffset val="100"/>
        <c:noMultiLvlLbl val="0"/>
      </c:catAx>
      <c:valAx>
        <c:axId val="725990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78691978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ffffff"/>
    </a:solidFill>
    <a:ln w="0">
      <a:noFill/>
    </a:ln>
  </c:spPr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18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  <a:r>
              <a:rPr b="1" sz="1800" spc="-1" strike="noStrike">
                <a:solidFill>
                  <a:srgbClr val="000000"/>
                </a:solidFill>
                <a:latin typeface="Arial"/>
                <a:ea typeface="DejaVu Sans"/>
              </a:rPr>
              <a:t>Моніторинг результативності учнасті учнів ХЛ № 36 у ІІ (районному) етапі Всеукраїнських учнівських олімпіад з базових предметів (за предметами)</a:t>
            </a:r>
          </a:p>
        </c:rich>
      </c:tx>
      <c:layout>
        <c:manualLayout>
          <c:xMode val="edge"/>
          <c:yMode val="edge"/>
          <c:x val="0.0985735669631065"/>
          <c:y val="0.0500255885363357"/>
        </c:manualLayout>
      </c:layout>
      <c:overlay val="0"/>
      <c:spPr>
        <a:noFill/>
        <a:ln w="0">
          <a:noFill/>
        </a:ln>
      </c:spPr>
    </c:title>
    <c:autoTitleDeleted val="0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12"/>
                <c:pt idx="0">
                  <c:v>трудове навчання</c:v>
                </c:pt>
                <c:pt idx="1">
                  <c:v>хімія</c:v>
                </c:pt>
                <c:pt idx="2">
                  <c:v>географія</c:v>
                </c:pt>
                <c:pt idx="3">
                  <c:v>основи правознавства</c:v>
                </c:pt>
                <c:pt idx="4">
                  <c:v>українська мова та література</c:v>
                </c:pt>
                <c:pt idx="5">
                  <c:v>математика </c:v>
                </c:pt>
                <c:pt idx="6">
                  <c:v>історія</c:v>
                </c:pt>
                <c:pt idx="7">
                  <c:v>інформатика, інформаційні технології</c:v>
                </c:pt>
                <c:pt idx="8">
                  <c:v>англійська мова</c:v>
                </c:pt>
                <c:pt idx="9">
                  <c:v>фізика, астрономія</c:v>
                </c:pt>
                <c:pt idx="10">
                  <c:v>біологія, екологія</c:v>
                </c:pt>
                <c:pt idx="11">
                  <c:v>німецька мова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2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2023/2024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12"/>
                <c:pt idx="0">
                  <c:v>трудове навчання</c:v>
                </c:pt>
                <c:pt idx="1">
                  <c:v>хімія</c:v>
                </c:pt>
                <c:pt idx="2">
                  <c:v>географія</c:v>
                </c:pt>
                <c:pt idx="3">
                  <c:v>основи правознавства</c:v>
                </c:pt>
                <c:pt idx="4">
                  <c:v>українська мова та література</c:v>
                </c:pt>
                <c:pt idx="5">
                  <c:v>математика </c:v>
                </c:pt>
                <c:pt idx="6">
                  <c:v>історія</c:v>
                </c:pt>
                <c:pt idx="7">
                  <c:v>інформатика, інформаційні технології</c:v>
                </c:pt>
                <c:pt idx="8">
                  <c:v>англійська мова</c:v>
                </c:pt>
                <c:pt idx="9">
                  <c:v>фізика, астрономія</c:v>
                </c:pt>
                <c:pt idx="10">
                  <c:v>біологія, екологія</c:v>
                </c:pt>
                <c:pt idx="11">
                  <c:v>німецька мова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gapWidth val="100"/>
        <c:overlap val="0"/>
        <c:axId val="5549478"/>
        <c:axId val="35780660"/>
      </c:barChart>
      <c:catAx>
        <c:axId val="554947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35780660"/>
        <c:crosses val="autoZero"/>
        <c:auto val="1"/>
        <c:lblAlgn val="ctr"/>
        <c:lblOffset val="100"/>
        <c:noMultiLvlLbl val="0"/>
      </c:catAx>
      <c:valAx>
        <c:axId val="35780660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title>
          <c:tx>
            <c:rich>
              <a:bodyPr rot="-5400000"/>
              <a:lstStyle/>
              <a:p>
                <a:pPr>
                  <a:defRPr b="0" sz="11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r>
                  <a:rPr b="0" sz="1100" spc="-1" strike="noStrike">
                    <a:solidFill>
                      <a:srgbClr val="000000"/>
                    </a:solidFill>
                    <a:latin typeface="Arial"/>
                    <a:ea typeface="DejaVu Sans"/>
                  </a:rPr>
                  <a:t>кількість переможців</a:t>
                </a:r>
              </a:p>
            </c:rich>
          </c:tx>
          <c:layout>
            <c:manualLayout>
              <c:xMode val="edge"/>
              <c:yMode val="edge"/>
              <c:x val="0.0405917055560447"/>
              <c:y val="0.305591095189355"/>
            </c:manualLayout>
          </c:layout>
          <c:overlay val="0"/>
          <c:spPr>
            <a:noFill/>
            <a:ln w="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5549478"/>
        <c:crossesAt val="1"/>
        <c:crossBetween val="between"/>
        <c:majorUnit val="1"/>
        <c:minorUnit val="1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ffffff"/>
    </a:solidFill>
    <a:ln w="0">
      <a:noFill/>
    </a:ln>
  </c:spPr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Спеціаліст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ІІ категорія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І категорія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Вища категорія</c:v>
                </c:pt>
              </c:strCache>
            </c:strRef>
          </c:tx>
          <c:spPr>
            <a:solidFill>
              <a:srgbClr val="579d1c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9</c:v>
                </c:pt>
              </c:numCache>
            </c:numRef>
          </c:val>
        </c:ser>
        <c:gapWidth val="100"/>
        <c:overlap val="0"/>
        <c:axId val="94066879"/>
        <c:axId val="1608922"/>
      </c:barChart>
      <c:catAx>
        <c:axId val="94066879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1608922"/>
        <c:crosses val="autoZero"/>
        <c:auto val="1"/>
        <c:lblAlgn val="ctr"/>
        <c:lblOffset val="100"/>
        <c:noMultiLvlLbl val="0"/>
      </c:catAx>
      <c:valAx>
        <c:axId val="1608922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94066879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ffffff"/>
    </a:solidFill>
    <a:ln w="0">
      <a:noFill/>
    </a:ln>
  </c:spPr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кількість переможців</c:v>
                </c:pt>
              </c:strCache>
            </c:strRef>
          </c:tx>
          <c:spPr>
            <a:gradFill>
              <a:gsLst>
                <a:gs pos="0">
                  <a:srgbClr val="729fcf"/>
                </a:gs>
                <a:gs pos="100000">
                  <a:srgbClr val="000000"/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2">
                  <c:v>11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</c:ser>
        <c:gapWidth val="100"/>
        <c:overlap val="0"/>
        <c:axId val="70863042"/>
        <c:axId val="25833213"/>
      </c:barChart>
      <c:catAx>
        <c:axId val="7086304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25833213"/>
        <c:crosses val="autoZero"/>
        <c:auto val="1"/>
        <c:lblAlgn val="ctr"/>
        <c:lblOffset val="100"/>
        <c:noMultiLvlLbl val="0"/>
      </c:catAx>
      <c:valAx>
        <c:axId val="25833213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70863042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ffffff"/>
    </a:solidFill>
    <a:ln w="0">
      <a:noFill/>
    </a:ln>
  </c:spPr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Філологія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Літературознавство, фольклористика та мистецтвознавствоо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Історія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Інженерія і матеріалознавство</c:v>
                </c:pt>
              </c:strCache>
            </c:strRef>
          </c:tx>
          <c:spPr>
            <a:solidFill>
              <a:srgbClr val="579d1c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Науки про Землю</c:v>
                </c:pt>
              </c:strCache>
            </c:strRef>
          </c:tx>
          <c:spPr>
            <a:solidFill>
              <a:srgbClr val="7e0021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Інформаційні технології</c:v>
                </c:pt>
              </c:strCache>
            </c:strRef>
          </c:tx>
          <c:spPr>
            <a:solidFill>
              <a:srgbClr val="83caff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5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ser>
          <c:idx val="6"/>
          <c:order val="6"/>
          <c:tx>
            <c:strRef>
              <c:f>label 6</c:f>
              <c:strCache>
                <c:ptCount val="1"/>
                <c:pt idx="0">
                  <c:v>Фізика і астрономія</c:v>
                </c:pt>
              </c:strCache>
            </c:strRef>
          </c:tx>
          <c:spPr>
            <a:solidFill>
              <a:srgbClr val="314004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</c:ser>
        <c:ser>
          <c:idx val="7"/>
          <c:order val="7"/>
          <c:tx>
            <c:strRef>
              <c:f>label 7</c:f>
              <c:strCache>
                <c:ptCount val="1"/>
                <c:pt idx="0">
                  <c:v>Хімія та біологія</c:v>
                </c:pt>
              </c:strCache>
            </c:strRef>
          </c:tx>
          <c:spPr>
            <a:solidFill>
              <a:srgbClr val="aecf00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7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8"/>
          <c:order val="8"/>
          <c:tx>
            <c:strRef>
              <c:f>label 8</c:f>
              <c:strCache>
                <c:ptCount val="1"/>
                <c:pt idx="0">
                  <c:v>Екологія та аграрні науки</c:v>
                </c:pt>
              </c:strCache>
            </c:strRef>
          </c:tx>
          <c:spPr>
            <a:solidFill>
              <a:srgbClr val="4b1f6f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8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</c:ser>
        <c:ser>
          <c:idx val="9"/>
          <c:order val="9"/>
          <c:tx>
            <c:strRef>
              <c:f>label 9</c:f>
              <c:strCache>
                <c:ptCount val="1"/>
                <c:pt idx="0">
                  <c:v>Філософія та суспільствознавство</c:v>
                </c:pt>
              </c:strCache>
            </c:strRef>
          </c:tx>
          <c:spPr>
            <a:solidFill>
              <a:srgbClr val="ff950e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9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</c:ser>
        <c:ser>
          <c:idx val="10"/>
          <c:order val="10"/>
          <c:tx>
            <c:strRef>
              <c:f>label 10</c:f>
              <c:strCache>
                <c:ptCount val="1"/>
                <c:pt idx="0">
                  <c:v>Математика</c:v>
                </c:pt>
              </c:strCache>
            </c:strRef>
          </c:tx>
          <c:spPr>
            <a:solidFill>
              <a:srgbClr val="c5000b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10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ser>
          <c:idx val="11"/>
          <c:order val="11"/>
          <c:tx>
            <c:strRef>
              <c:f>label 11</c:f>
              <c:strCache>
                <c:ptCount val="1"/>
                <c:pt idx="0">
                  <c:v>Економіка</c:v>
                </c:pt>
              </c:strCache>
            </c:strRef>
          </c:tx>
          <c:spPr>
            <a:solidFill>
              <a:srgbClr val="0084d1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11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gapWidth val="100"/>
        <c:overlap val="0"/>
        <c:axId val="2320511"/>
        <c:axId val="90212547"/>
      </c:barChart>
      <c:catAx>
        <c:axId val="2320511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90212547"/>
        <c:crosses val="autoZero"/>
        <c:auto val="1"/>
        <c:lblAlgn val="ctr"/>
        <c:lblOffset val="100"/>
        <c:noMultiLvlLbl val="0"/>
      </c:catAx>
      <c:valAx>
        <c:axId val="90212547"/>
        <c:scaling>
          <c:orientation val="minMax"/>
          <c:max val="5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2320511"/>
        <c:crossesAt val="1"/>
        <c:crossBetween val="between"/>
        <c:majorUnit val="1"/>
      </c:valAx>
      <c:spPr>
        <a:noFill/>
        <a:ln w="0"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750505668187591"/>
          <c:y val="0.0413394576974367"/>
          <c:w val="0.237557625364569"/>
          <c:h val="0.932948062532415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b="0" sz="12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ffffff"/>
    </a:solidFill>
    <a:ln w="0">
      <a:noFill/>
    </a:ln>
  </c:spPr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Спеціаліст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ІІ категорія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І категорія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Вища категорія</c:v>
                </c:pt>
              </c:strCache>
            </c:strRef>
          </c:tx>
          <c:spPr>
            <a:solidFill>
              <a:srgbClr val="579d1c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2019/2020</c:v>
                </c:pt>
                <c:pt idx="1">
                  <c:v>2020/2021</c:v>
                </c:pt>
                <c:pt idx="2">
                  <c:v>2021/2022</c:v>
                </c:pt>
                <c:pt idx="3">
                  <c:v>2022/2023</c:v>
                </c:pt>
                <c:pt idx="4">
                  <c:v>2023/2024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</c:ser>
        <c:gapWidth val="100"/>
        <c:overlap val="0"/>
        <c:axId val="14816753"/>
        <c:axId val="96820889"/>
      </c:barChart>
      <c:catAx>
        <c:axId val="1481675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96820889"/>
        <c:crosses val="autoZero"/>
        <c:auto val="1"/>
        <c:lblAlgn val="ctr"/>
        <c:lblOffset val="100"/>
        <c:noMultiLvlLbl val="0"/>
      </c:catAx>
      <c:valAx>
        <c:axId val="96820889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14816753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solidFill>
      <a:srgbClr val="ffffff"/>
    </a:solidFill>
    <a:ln w="0"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9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0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0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0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7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4400" spc="-1" strike="noStrike"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8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8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  <p:sp>
        <p:nvSpPr>
          <p:cNvPr id="28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uk-UA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c2f25f"/>
            </a:gs>
            <a:gs pos="100000">
              <a:srgbClr val="92bd3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41"/>
          <p:cNvGrpSpPr/>
          <p:nvPr/>
        </p:nvGrpSpPr>
        <p:grpSpPr>
          <a:xfrm>
            <a:off x="-565920" y="0"/>
            <a:ext cx="10454400" cy="7112880"/>
            <a:chOff x="-565920" y="0"/>
            <a:chExt cx="10454400" cy="7112880"/>
          </a:xfrm>
        </p:grpSpPr>
        <p:grpSp>
          <p:nvGrpSpPr>
            <p:cNvPr id="1" name="Group 44"/>
            <p:cNvGrpSpPr/>
            <p:nvPr/>
          </p:nvGrpSpPr>
          <p:grpSpPr>
            <a:xfrm>
              <a:off x="77760" y="0"/>
              <a:ext cx="9144000" cy="6858000"/>
              <a:chOff x="77760" y="0"/>
              <a:chExt cx="9144000" cy="6858000"/>
            </a:xfrm>
          </p:grpSpPr>
          <p:grpSp>
            <p:nvGrpSpPr>
              <p:cNvPr id="2" name="Group 4"/>
              <p:cNvGrpSpPr/>
              <p:nvPr/>
            </p:nvGrpSpPr>
            <p:grpSpPr>
              <a:xfrm>
                <a:off x="77760" y="0"/>
                <a:ext cx="2512440" cy="6855840"/>
                <a:chOff x="77760" y="0"/>
                <a:chExt cx="2512440" cy="6855840"/>
              </a:xfrm>
            </p:grpSpPr>
            <p:sp>
              <p:nvSpPr>
                <p:cNvPr id="3" name="Rectangle 112"/>
                <p:cNvSpPr/>
                <p:nvPr/>
              </p:nvSpPr>
              <p:spPr>
                <a:xfrm>
                  <a:off x="992160" y="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4" name="Rectangle 2"/>
                <p:cNvSpPr/>
                <p:nvPr/>
              </p:nvSpPr>
              <p:spPr>
                <a:xfrm>
                  <a:off x="77760" y="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5" name="Rectangle 3"/>
                <p:cNvSpPr/>
                <p:nvPr/>
              </p:nvSpPr>
              <p:spPr>
                <a:xfrm>
                  <a:off x="306360" y="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500400" y="0"/>
                <a:ext cx="2512440" cy="6855840"/>
                <a:chOff x="500400" y="0"/>
                <a:chExt cx="2512440" cy="6855840"/>
              </a:xfrm>
            </p:grpSpPr>
            <p:sp>
              <p:nvSpPr>
                <p:cNvPr id="7" name="Rectangle 109"/>
                <p:cNvSpPr/>
                <p:nvPr/>
              </p:nvSpPr>
              <p:spPr>
                <a:xfrm>
                  <a:off x="1414800" y="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8" name="Rectangle 110"/>
                <p:cNvSpPr/>
                <p:nvPr/>
              </p:nvSpPr>
              <p:spPr>
                <a:xfrm>
                  <a:off x="500400" y="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9" name="Rectangle 111"/>
                <p:cNvSpPr/>
                <p:nvPr/>
              </p:nvSpPr>
              <p:spPr>
                <a:xfrm>
                  <a:off x="729000" y="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6709320" y="2160"/>
                <a:ext cx="2512440" cy="6855840"/>
                <a:chOff x="6709320" y="2160"/>
                <a:chExt cx="2512440" cy="6855840"/>
              </a:xfrm>
            </p:grpSpPr>
            <p:sp>
              <p:nvSpPr>
                <p:cNvPr id="11" name="Rectangle 106"/>
                <p:cNvSpPr/>
                <p:nvPr/>
              </p:nvSpPr>
              <p:spPr>
                <a:xfrm rot="10800000">
                  <a:off x="6709320" y="216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12" name="Rectangle 107"/>
                <p:cNvSpPr/>
                <p:nvPr/>
              </p:nvSpPr>
              <p:spPr>
                <a:xfrm rot="10800000">
                  <a:off x="8766720" y="216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13" name="Rectangle 108"/>
                <p:cNvSpPr/>
                <p:nvPr/>
              </p:nvSpPr>
              <p:spPr>
                <a:xfrm rot="10800000">
                  <a:off x="8233200" y="216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sp>
            <p:nvSpPr>
              <p:cNvPr id="14" name="Rectangle 103"/>
              <p:cNvSpPr/>
              <p:nvPr/>
            </p:nvSpPr>
            <p:spPr>
              <a:xfrm>
                <a:off x="3887640" y="0"/>
                <a:ext cx="281736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" name="Rectangle 104"/>
              <p:cNvSpPr/>
              <p:nvPr/>
            </p:nvSpPr>
            <p:spPr>
              <a:xfrm>
                <a:off x="2973240" y="0"/>
                <a:ext cx="45504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" name="Rectangle 105"/>
              <p:cNvSpPr/>
              <p:nvPr/>
            </p:nvSpPr>
            <p:spPr>
              <a:xfrm>
                <a:off x="3201840" y="0"/>
                <a:ext cx="75996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7" name="Freeform 43"/>
            <p:cNvSpPr/>
            <p:nvPr/>
          </p:nvSpPr>
          <p:spPr>
            <a:xfrm>
              <a:off x="65880" y="5034960"/>
              <a:ext cx="9141840" cy="1173600"/>
            </a:xfrm>
            <a:custGeom>
              <a:avLst/>
              <a:gdLst/>
              <a:ahLst/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" name="Freeform 44"/>
            <p:cNvSpPr/>
            <p:nvPr/>
          </p:nvSpPr>
          <p:spPr>
            <a:xfrm>
              <a:off x="65880" y="3467520"/>
              <a:ext cx="9141840" cy="888480"/>
            </a:xfrm>
            <a:custGeom>
              <a:avLst/>
              <a:gdLst/>
              <a:ahLst/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" name="Freeform 45"/>
            <p:cNvSpPr/>
            <p:nvPr/>
          </p:nvSpPr>
          <p:spPr>
            <a:xfrm>
              <a:off x="54000" y="5640840"/>
              <a:ext cx="3002400" cy="1209240"/>
            </a:xfrm>
            <a:custGeom>
              <a:avLst/>
              <a:gdLst/>
              <a:ahLst/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" name="Freeform 46"/>
            <p:cNvSpPr/>
            <p:nvPr/>
          </p:nvSpPr>
          <p:spPr>
            <a:xfrm>
              <a:off x="65880" y="5284440"/>
              <a:ext cx="9141840" cy="1476360"/>
            </a:xfrm>
            <a:custGeom>
              <a:avLst/>
              <a:gdLst/>
              <a:ahLst/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" name="Freeform 48"/>
            <p:cNvSpPr/>
            <p:nvPr/>
          </p:nvSpPr>
          <p:spPr>
            <a:xfrm>
              <a:off x="2215080" y="5132160"/>
              <a:ext cx="6980400" cy="1717920"/>
            </a:xfrm>
            <a:custGeom>
              <a:avLst/>
              <a:gdLst/>
              <a:ahLst/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" name="Hexagon 49"/>
            <p:cNvSpPr/>
            <p:nvPr/>
          </p:nvSpPr>
          <p:spPr>
            <a:xfrm rot="1800000">
              <a:off x="3072960" y="28576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" name="Hexagon 50"/>
            <p:cNvSpPr/>
            <p:nvPr/>
          </p:nvSpPr>
          <p:spPr>
            <a:xfrm rot="1800000">
              <a:off x="3796920" y="41245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" name="Hexagon 51"/>
            <p:cNvSpPr/>
            <p:nvPr/>
          </p:nvSpPr>
          <p:spPr>
            <a:xfrm rot="1800000">
              <a:off x="3806640" y="15908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" name="Hexagon 52"/>
            <p:cNvSpPr/>
            <p:nvPr/>
          </p:nvSpPr>
          <p:spPr>
            <a:xfrm rot="1800000">
              <a:off x="3053880" y="32400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4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" name="Hexagon 53"/>
            <p:cNvSpPr/>
            <p:nvPr/>
          </p:nvSpPr>
          <p:spPr>
            <a:xfrm rot="1800000">
              <a:off x="4539960" y="53816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6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" name="Freeform 54"/>
            <p:cNvSpPr/>
            <p:nvPr/>
          </p:nvSpPr>
          <p:spPr>
            <a:xfrm rot="1800000">
              <a:off x="-303480" y="4199760"/>
              <a:ext cx="1259280" cy="1386000"/>
            </a:xfrm>
            <a:custGeom>
              <a:avLst/>
              <a:gdLst/>
              <a:ahLst/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" name="Hexagon 55"/>
            <p:cNvSpPr/>
            <p:nvPr/>
          </p:nvSpPr>
          <p:spPr>
            <a:xfrm rot="1800000">
              <a:off x="101160" y="54007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" name="Hexagon 56"/>
            <p:cNvSpPr/>
            <p:nvPr/>
          </p:nvSpPr>
          <p:spPr>
            <a:xfrm rot="1800000">
              <a:off x="129960" y="284796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" name="Hexagon 57"/>
            <p:cNvSpPr/>
            <p:nvPr/>
          </p:nvSpPr>
          <p:spPr>
            <a:xfrm rot="1800000">
              <a:off x="853560" y="41245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" name="Hexagon 58"/>
            <p:cNvSpPr/>
            <p:nvPr/>
          </p:nvSpPr>
          <p:spPr>
            <a:xfrm rot="1800000">
              <a:off x="1587240" y="54100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" name="Hexagon 59"/>
            <p:cNvSpPr/>
            <p:nvPr/>
          </p:nvSpPr>
          <p:spPr>
            <a:xfrm rot="1800000">
              <a:off x="1606320" y="28576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" name="Hexagon 94"/>
            <p:cNvSpPr/>
            <p:nvPr/>
          </p:nvSpPr>
          <p:spPr>
            <a:xfrm rot="1800000">
              <a:off x="872640" y="15620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" name="Hexagon 95"/>
            <p:cNvSpPr/>
            <p:nvPr/>
          </p:nvSpPr>
          <p:spPr>
            <a:xfrm rot="1800000">
              <a:off x="6883200" y="41432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" name="Hexagon 96"/>
            <p:cNvSpPr/>
            <p:nvPr/>
          </p:nvSpPr>
          <p:spPr>
            <a:xfrm rot="1800000">
              <a:off x="7625880" y="541980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" name="Hexagon 97"/>
            <p:cNvSpPr/>
            <p:nvPr/>
          </p:nvSpPr>
          <p:spPr>
            <a:xfrm rot="1800000">
              <a:off x="7625880" y="28670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7" name="Freeform 98"/>
            <p:cNvSpPr/>
            <p:nvPr/>
          </p:nvSpPr>
          <p:spPr>
            <a:xfrm rot="1800000">
              <a:off x="8383680" y="4054320"/>
              <a:ext cx="1241280" cy="1386000"/>
            </a:xfrm>
            <a:custGeom>
              <a:avLst/>
              <a:gdLst/>
              <a:ahLst/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" name="Freeform 99"/>
            <p:cNvSpPr/>
            <p:nvPr/>
          </p:nvSpPr>
          <p:spPr>
            <a:xfrm rot="1800000">
              <a:off x="8383680" y="1509840"/>
              <a:ext cx="1239840" cy="1386720"/>
            </a:xfrm>
            <a:custGeom>
              <a:avLst/>
              <a:gdLst/>
              <a:ahLst/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9" name="Rectangle 65" hidden="1"/>
          <p:cNvSpPr/>
          <p:nvPr/>
        </p:nvSpPr>
        <p:spPr>
          <a:xfrm>
            <a:off x="457200" y="333360"/>
            <a:ext cx="8227440" cy="6183360"/>
          </a:xfrm>
          <a:prstGeom prst="rect">
            <a:avLst/>
          </a:prstGeom>
          <a:solidFill>
            <a:srgbClr val="ffffff"/>
          </a:solidFill>
          <a:ln w="64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Rectangle 69" hidden="1"/>
          <p:cNvSpPr/>
          <p:nvPr/>
        </p:nvSpPr>
        <p:spPr>
          <a:xfrm>
            <a:off x="4561200" y="-21600"/>
            <a:ext cx="3677040" cy="696960"/>
          </a:xfrm>
          <a:prstGeom prst="rect">
            <a:avLst/>
          </a:prstGeom>
          <a:solidFill>
            <a:srgbClr val="f5f5f5"/>
          </a:solidFill>
          <a:ln w="25560">
            <a:solidFill>
              <a:srgbClr val="74a51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Rectangle 70" hidden="1"/>
          <p:cNvSpPr/>
          <p:nvPr/>
        </p:nvSpPr>
        <p:spPr>
          <a:xfrm>
            <a:off x="4649040" y="-21600"/>
            <a:ext cx="3503160" cy="621720"/>
          </a:xfrm>
          <a:prstGeom prst="rect">
            <a:avLst/>
          </a:prstGeom>
          <a:solidFill>
            <a:srgbClr val="71685a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2" name="Group 42"/>
          <p:cNvGrpSpPr/>
          <p:nvPr/>
        </p:nvGrpSpPr>
        <p:grpSpPr>
          <a:xfrm>
            <a:off x="-643320" y="0"/>
            <a:ext cx="10454040" cy="7112880"/>
            <a:chOff x="-643320" y="0"/>
            <a:chExt cx="10454040" cy="711288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4" name="Group 4"/>
              <p:cNvGrpSpPr/>
              <p:nvPr/>
            </p:nvGrpSpPr>
            <p:grpSpPr>
              <a:xfrm>
                <a:off x="0" y="0"/>
                <a:ext cx="2512440" cy="6855840"/>
                <a:chOff x="0" y="0"/>
                <a:chExt cx="2512440" cy="6855840"/>
              </a:xfrm>
            </p:grpSpPr>
            <p:sp>
              <p:nvSpPr>
                <p:cNvPr id="45" name="Rectangle 114"/>
                <p:cNvSpPr/>
                <p:nvPr/>
              </p:nvSpPr>
              <p:spPr>
                <a:xfrm>
                  <a:off x="914400" y="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46" name="Rectangle 2"/>
                <p:cNvSpPr/>
                <p:nvPr/>
              </p:nvSpPr>
              <p:spPr>
                <a:xfrm>
                  <a:off x="0" y="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47" name="Rectangle 3"/>
                <p:cNvSpPr/>
                <p:nvPr/>
              </p:nvSpPr>
              <p:spPr>
                <a:xfrm>
                  <a:off x="228600" y="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48" name="Group 5"/>
              <p:cNvGrpSpPr/>
              <p:nvPr/>
            </p:nvGrpSpPr>
            <p:grpSpPr>
              <a:xfrm>
                <a:off x="423000" y="0"/>
                <a:ext cx="2512440" cy="6855840"/>
                <a:chOff x="423000" y="0"/>
                <a:chExt cx="2512440" cy="6855840"/>
              </a:xfrm>
            </p:grpSpPr>
            <p:sp>
              <p:nvSpPr>
                <p:cNvPr id="49" name="Rectangle 84"/>
                <p:cNvSpPr/>
                <p:nvPr/>
              </p:nvSpPr>
              <p:spPr>
                <a:xfrm>
                  <a:off x="1337400" y="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50" name="Rectangle 85"/>
                <p:cNvSpPr/>
                <p:nvPr/>
              </p:nvSpPr>
              <p:spPr>
                <a:xfrm>
                  <a:off x="423000" y="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51" name="Rectangle 113"/>
                <p:cNvSpPr/>
                <p:nvPr/>
              </p:nvSpPr>
              <p:spPr>
                <a:xfrm>
                  <a:off x="651600" y="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52" name="Group 9"/>
              <p:cNvGrpSpPr/>
              <p:nvPr/>
            </p:nvGrpSpPr>
            <p:grpSpPr>
              <a:xfrm>
                <a:off x="6631560" y="2160"/>
                <a:ext cx="2512440" cy="6855840"/>
                <a:chOff x="6631560" y="2160"/>
                <a:chExt cx="2512440" cy="6855840"/>
              </a:xfrm>
            </p:grpSpPr>
            <p:sp>
              <p:nvSpPr>
                <p:cNvPr id="53" name="Rectangle 77"/>
                <p:cNvSpPr/>
                <p:nvPr/>
              </p:nvSpPr>
              <p:spPr>
                <a:xfrm rot="10800000">
                  <a:off x="6631560" y="216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54" name="Rectangle 78"/>
                <p:cNvSpPr/>
                <p:nvPr/>
              </p:nvSpPr>
              <p:spPr>
                <a:xfrm rot="10800000">
                  <a:off x="8688960" y="216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55" name="Rectangle 80"/>
                <p:cNvSpPr/>
                <p:nvPr/>
              </p:nvSpPr>
              <p:spPr>
                <a:xfrm rot="10800000">
                  <a:off x="8155440" y="216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sp>
            <p:nvSpPr>
              <p:cNvPr id="56" name="Rectangle 74"/>
              <p:cNvSpPr/>
              <p:nvPr/>
            </p:nvSpPr>
            <p:spPr>
              <a:xfrm>
                <a:off x="3809880" y="0"/>
                <a:ext cx="281736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7" name="Rectangle 75"/>
              <p:cNvSpPr/>
              <p:nvPr/>
            </p:nvSpPr>
            <p:spPr>
              <a:xfrm>
                <a:off x="2895480" y="0"/>
                <a:ext cx="45504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8" name="Rectangle 76"/>
              <p:cNvSpPr/>
              <p:nvPr/>
            </p:nvSpPr>
            <p:spPr>
              <a:xfrm>
                <a:off x="3124080" y="0"/>
                <a:ext cx="75996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9" name="Freeform 44"/>
            <p:cNvSpPr/>
            <p:nvPr/>
          </p:nvSpPr>
          <p:spPr>
            <a:xfrm>
              <a:off x="-11880" y="5034960"/>
              <a:ext cx="9141840" cy="1173600"/>
            </a:xfrm>
            <a:custGeom>
              <a:avLst/>
              <a:gdLst/>
              <a:ahLst/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" name="Freeform 47"/>
            <p:cNvSpPr/>
            <p:nvPr/>
          </p:nvSpPr>
          <p:spPr>
            <a:xfrm>
              <a:off x="-11880" y="3467520"/>
              <a:ext cx="9141840" cy="888480"/>
            </a:xfrm>
            <a:custGeom>
              <a:avLst/>
              <a:gdLst/>
              <a:ahLst/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" name="Freeform 48"/>
            <p:cNvSpPr/>
            <p:nvPr/>
          </p:nvSpPr>
          <p:spPr>
            <a:xfrm>
              <a:off x="-23760" y="5640840"/>
              <a:ext cx="3002400" cy="1209240"/>
            </a:xfrm>
            <a:custGeom>
              <a:avLst/>
              <a:gdLst/>
              <a:ahLst/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" name="Freeform 50"/>
            <p:cNvSpPr/>
            <p:nvPr/>
          </p:nvSpPr>
          <p:spPr>
            <a:xfrm>
              <a:off x="-11880" y="5284440"/>
              <a:ext cx="9141840" cy="1476360"/>
            </a:xfrm>
            <a:custGeom>
              <a:avLst/>
              <a:gdLst/>
              <a:ahLst/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" name="Freeform 51"/>
            <p:cNvSpPr/>
            <p:nvPr/>
          </p:nvSpPr>
          <p:spPr>
            <a:xfrm>
              <a:off x="2137680" y="5132160"/>
              <a:ext cx="6980400" cy="1717920"/>
            </a:xfrm>
            <a:custGeom>
              <a:avLst/>
              <a:gdLst/>
              <a:ahLst/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" name="Hexagon 52"/>
            <p:cNvSpPr/>
            <p:nvPr/>
          </p:nvSpPr>
          <p:spPr>
            <a:xfrm rot="1800000">
              <a:off x="2995560" y="28576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" name="Hexagon 53"/>
            <p:cNvSpPr/>
            <p:nvPr/>
          </p:nvSpPr>
          <p:spPr>
            <a:xfrm rot="1800000">
              <a:off x="3719520" y="41245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" name="Hexagon 54"/>
            <p:cNvSpPr/>
            <p:nvPr/>
          </p:nvSpPr>
          <p:spPr>
            <a:xfrm rot="1800000">
              <a:off x="3728880" y="15908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" name="Hexagon 55"/>
            <p:cNvSpPr/>
            <p:nvPr/>
          </p:nvSpPr>
          <p:spPr>
            <a:xfrm rot="1800000">
              <a:off x="2976480" y="32400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4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" name="Hexagon 56"/>
            <p:cNvSpPr/>
            <p:nvPr/>
          </p:nvSpPr>
          <p:spPr>
            <a:xfrm rot="1800000">
              <a:off x="4462200" y="53816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6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" name="Freeform 57"/>
            <p:cNvSpPr/>
            <p:nvPr/>
          </p:nvSpPr>
          <p:spPr>
            <a:xfrm rot="1800000">
              <a:off x="-380880" y="4199760"/>
              <a:ext cx="1259280" cy="1386000"/>
            </a:xfrm>
            <a:custGeom>
              <a:avLst/>
              <a:gdLst/>
              <a:ahLst/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" name="Hexagon 58"/>
            <p:cNvSpPr/>
            <p:nvPr/>
          </p:nvSpPr>
          <p:spPr>
            <a:xfrm rot="1800000">
              <a:off x="23760" y="54007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" name="Hexagon 59"/>
            <p:cNvSpPr/>
            <p:nvPr/>
          </p:nvSpPr>
          <p:spPr>
            <a:xfrm rot="1800000">
              <a:off x="52200" y="284796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" name="Hexagon 60"/>
            <p:cNvSpPr/>
            <p:nvPr/>
          </p:nvSpPr>
          <p:spPr>
            <a:xfrm rot="1800000">
              <a:off x="776160" y="41245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3" name="Hexagon 61"/>
            <p:cNvSpPr/>
            <p:nvPr/>
          </p:nvSpPr>
          <p:spPr>
            <a:xfrm rot="1800000">
              <a:off x="1509480" y="54100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" name="Hexagon 62"/>
            <p:cNvSpPr/>
            <p:nvPr/>
          </p:nvSpPr>
          <p:spPr>
            <a:xfrm rot="1800000">
              <a:off x="1528560" y="28576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" name="Hexagon 63"/>
            <p:cNvSpPr/>
            <p:nvPr/>
          </p:nvSpPr>
          <p:spPr>
            <a:xfrm rot="1800000">
              <a:off x="795240" y="15620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" name="Hexagon 64"/>
            <p:cNvSpPr/>
            <p:nvPr/>
          </p:nvSpPr>
          <p:spPr>
            <a:xfrm rot="1800000">
              <a:off x="6805440" y="41432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" name="Hexagon 65"/>
            <p:cNvSpPr/>
            <p:nvPr/>
          </p:nvSpPr>
          <p:spPr>
            <a:xfrm rot="1800000">
              <a:off x="7548480" y="541980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" name="Hexagon 66"/>
            <p:cNvSpPr/>
            <p:nvPr/>
          </p:nvSpPr>
          <p:spPr>
            <a:xfrm rot="1800000">
              <a:off x="7548480" y="28670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" name="Freeform 67"/>
            <p:cNvSpPr/>
            <p:nvPr/>
          </p:nvSpPr>
          <p:spPr>
            <a:xfrm rot="1800000">
              <a:off x="8305920" y="4054320"/>
              <a:ext cx="1241280" cy="1386000"/>
            </a:xfrm>
            <a:custGeom>
              <a:avLst/>
              <a:gdLst/>
              <a:ahLst/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" name="Freeform 68"/>
            <p:cNvSpPr/>
            <p:nvPr/>
          </p:nvSpPr>
          <p:spPr>
            <a:xfrm rot="1800000">
              <a:off x="8306280" y="1509840"/>
              <a:ext cx="1239840" cy="1386720"/>
            </a:xfrm>
            <a:custGeom>
              <a:avLst/>
              <a:gdLst/>
              <a:ahLst/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1" name="Rectangle 45"/>
          <p:cNvSpPr/>
          <p:nvPr/>
        </p:nvSpPr>
        <p:spPr>
          <a:xfrm>
            <a:off x="4561200" y="-21600"/>
            <a:ext cx="3677040" cy="6269760"/>
          </a:xfrm>
          <a:prstGeom prst="rect">
            <a:avLst/>
          </a:prstGeom>
          <a:solidFill>
            <a:srgbClr val="f5f5f5"/>
          </a:solidFill>
          <a:ln w="25560">
            <a:solidFill>
              <a:srgbClr val="74a51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Rectangle 46"/>
          <p:cNvSpPr/>
          <p:nvPr/>
        </p:nvSpPr>
        <p:spPr>
          <a:xfrm>
            <a:off x="4649040" y="-21600"/>
            <a:ext cx="3503160" cy="2310840"/>
          </a:xfrm>
          <a:prstGeom prst="rect">
            <a:avLst/>
          </a:prstGeom>
          <a:solidFill>
            <a:srgbClr val="71685a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Rectangle 49"/>
          <p:cNvSpPr/>
          <p:nvPr/>
        </p:nvSpPr>
        <p:spPr>
          <a:xfrm>
            <a:off x="4650840" y="6088320"/>
            <a:ext cx="3503160" cy="79560"/>
          </a:xfrm>
          <a:prstGeom prst="rect">
            <a:avLst/>
          </a:prstGeom>
          <a:solidFill>
            <a:srgbClr val="94c60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Rectangle 88"/>
          <p:cNvSpPr/>
          <p:nvPr/>
        </p:nvSpPr>
        <p:spPr>
          <a:xfrm>
            <a:off x="4650840" y="6088320"/>
            <a:ext cx="3503160" cy="79560"/>
          </a:xfrm>
          <a:prstGeom prst="rect">
            <a:avLst/>
          </a:prstGeom>
          <a:solidFill>
            <a:srgbClr val="94c60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uk-UA" sz="1800" spc="-1" strike="noStrike">
                <a:latin typeface="Arial"/>
              </a:rPr>
              <a:t>Для правки тексту заголовка клацніть мишею</a:t>
            </a:r>
            <a:endParaRPr b="0" lang="uk-UA" sz="18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latin typeface="Arial"/>
              </a:rPr>
              <a:t>Для редагування структури клацніть мишею</a:t>
            </a:r>
            <a:endParaRPr b="0" lang="uk-UA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800" spc="-1" strike="noStrike">
                <a:latin typeface="Arial"/>
              </a:rPr>
              <a:t>Другий рівень структури</a:t>
            </a:r>
            <a:endParaRPr b="0" lang="uk-UA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400" spc="-1" strike="noStrike">
                <a:latin typeface="Arial"/>
              </a:rPr>
              <a:t>Третій рівень структури</a:t>
            </a:r>
            <a:endParaRPr b="0" lang="uk-UA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latin typeface="Arial"/>
              </a:rPr>
              <a:t>Четвертий рівень структури</a:t>
            </a:r>
            <a:endParaRPr b="0" lang="uk-UA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П'ятий рівень структури</a:t>
            </a:r>
            <a:endParaRPr b="0" lang="uk-UA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Шостий рівень структури</a:t>
            </a:r>
            <a:endParaRPr b="0" lang="uk-UA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Сьомий рівень структури</a:t>
            </a:r>
            <a:endParaRPr b="0" lang="uk-UA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c2f25f"/>
            </a:gs>
            <a:gs pos="100000">
              <a:srgbClr val="92bd3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41"/>
          <p:cNvGrpSpPr/>
          <p:nvPr/>
        </p:nvGrpSpPr>
        <p:grpSpPr>
          <a:xfrm>
            <a:off x="-565920" y="0"/>
            <a:ext cx="10454400" cy="7112880"/>
            <a:chOff x="-565920" y="0"/>
            <a:chExt cx="10454400" cy="7112880"/>
          </a:xfrm>
        </p:grpSpPr>
        <p:grpSp>
          <p:nvGrpSpPr>
            <p:cNvPr id="124" name="Group 44"/>
            <p:cNvGrpSpPr/>
            <p:nvPr/>
          </p:nvGrpSpPr>
          <p:grpSpPr>
            <a:xfrm>
              <a:off x="77760" y="0"/>
              <a:ext cx="9144000" cy="6858000"/>
              <a:chOff x="77760" y="0"/>
              <a:chExt cx="9144000" cy="6858000"/>
            </a:xfrm>
          </p:grpSpPr>
          <p:grpSp>
            <p:nvGrpSpPr>
              <p:cNvPr id="125" name="Group 4"/>
              <p:cNvGrpSpPr/>
              <p:nvPr/>
            </p:nvGrpSpPr>
            <p:grpSpPr>
              <a:xfrm>
                <a:off x="77760" y="0"/>
                <a:ext cx="2512440" cy="6855840"/>
                <a:chOff x="77760" y="0"/>
                <a:chExt cx="2512440" cy="6855840"/>
              </a:xfrm>
            </p:grpSpPr>
            <p:sp>
              <p:nvSpPr>
                <p:cNvPr id="126" name="Rectangle 112"/>
                <p:cNvSpPr/>
                <p:nvPr/>
              </p:nvSpPr>
              <p:spPr>
                <a:xfrm>
                  <a:off x="992160" y="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127" name="Rectangle 2"/>
                <p:cNvSpPr/>
                <p:nvPr/>
              </p:nvSpPr>
              <p:spPr>
                <a:xfrm>
                  <a:off x="77760" y="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128" name="Rectangle 3"/>
                <p:cNvSpPr/>
                <p:nvPr/>
              </p:nvSpPr>
              <p:spPr>
                <a:xfrm>
                  <a:off x="306360" y="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129" name="Group 5"/>
              <p:cNvGrpSpPr/>
              <p:nvPr/>
            </p:nvGrpSpPr>
            <p:grpSpPr>
              <a:xfrm>
                <a:off x="500400" y="0"/>
                <a:ext cx="2512440" cy="6855840"/>
                <a:chOff x="500400" y="0"/>
                <a:chExt cx="2512440" cy="6855840"/>
              </a:xfrm>
            </p:grpSpPr>
            <p:sp>
              <p:nvSpPr>
                <p:cNvPr id="130" name="Rectangle 109"/>
                <p:cNvSpPr/>
                <p:nvPr/>
              </p:nvSpPr>
              <p:spPr>
                <a:xfrm>
                  <a:off x="1414800" y="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131" name="Rectangle 110"/>
                <p:cNvSpPr/>
                <p:nvPr/>
              </p:nvSpPr>
              <p:spPr>
                <a:xfrm>
                  <a:off x="500400" y="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132" name="Rectangle 111"/>
                <p:cNvSpPr/>
                <p:nvPr/>
              </p:nvSpPr>
              <p:spPr>
                <a:xfrm>
                  <a:off x="729000" y="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133" name="Group 9"/>
              <p:cNvGrpSpPr/>
              <p:nvPr/>
            </p:nvGrpSpPr>
            <p:grpSpPr>
              <a:xfrm>
                <a:off x="6709320" y="2160"/>
                <a:ext cx="2512440" cy="6855840"/>
                <a:chOff x="6709320" y="2160"/>
                <a:chExt cx="2512440" cy="6855840"/>
              </a:xfrm>
            </p:grpSpPr>
            <p:sp>
              <p:nvSpPr>
                <p:cNvPr id="134" name="Rectangle 106"/>
                <p:cNvSpPr/>
                <p:nvPr/>
              </p:nvSpPr>
              <p:spPr>
                <a:xfrm rot="10800000">
                  <a:off x="6709320" y="2160"/>
                  <a:ext cx="1598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135" name="Rectangle 107"/>
                <p:cNvSpPr/>
                <p:nvPr/>
              </p:nvSpPr>
              <p:spPr>
                <a:xfrm rot="10800000">
                  <a:off x="8766720" y="2160"/>
                  <a:ext cx="45504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136" name="Rectangle 108"/>
                <p:cNvSpPr/>
                <p:nvPr/>
              </p:nvSpPr>
              <p:spPr>
                <a:xfrm rot="10800000">
                  <a:off x="8233200" y="2160"/>
                  <a:ext cx="759960" cy="685584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sp>
            <p:nvSpPr>
              <p:cNvPr id="137" name="Rectangle 103"/>
              <p:cNvSpPr/>
              <p:nvPr/>
            </p:nvSpPr>
            <p:spPr>
              <a:xfrm>
                <a:off x="3887640" y="0"/>
                <a:ext cx="281736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8" name="Rectangle 104"/>
              <p:cNvSpPr/>
              <p:nvPr/>
            </p:nvSpPr>
            <p:spPr>
              <a:xfrm>
                <a:off x="2973240" y="0"/>
                <a:ext cx="45504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9" name="Rectangle 105"/>
              <p:cNvSpPr/>
              <p:nvPr/>
            </p:nvSpPr>
            <p:spPr>
              <a:xfrm>
                <a:off x="3201840" y="0"/>
                <a:ext cx="759960" cy="685584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40" name="Freeform 43"/>
            <p:cNvSpPr/>
            <p:nvPr/>
          </p:nvSpPr>
          <p:spPr>
            <a:xfrm>
              <a:off x="65880" y="5034960"/>
              <a:ext cx="9141840" cy="1173600"/>
            </a:xfrm>
            <a:custGeom>
              <a:avLst/>
              <a:gdLst/>
              <a:ahLst/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Freeform 44"/>
            <p:cNvSpPr/>
            <p:nvPr/>
          </p:nvSpPr>
          <p:spPr>
            <a:xfrm>
              <a:off x="65880" y="3467520"/>
              <a:ext cx="9141840" cy="888480"/>
            </a:xfrm>
            <a:custGeom>
              <a:avLst/>
              <a:gdLst/>
              <a:ahLst/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" name="Freeform 45"/>
            <p:cNvSpPr/>
            <p:nvPr/>
          </p:nvSpPr>
          <p:spPr>
            <a:xfrm>
              <a:off x="54000" y="5640840"/>
              <a:ext cx="3002400" cy="1209240"/>
            </a:xfrm>
            <a:custGeom>
              <a:avLst/>
              <a:gdLst/>
              <a:ahLst/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" name="Freeform 46"/>
            <p:cNvSpPr/>
            <p:nvPr/>
          </p:nvSpPr>
          <p:spPr>
            <a:xfrm>
              <a:off x="65880" y="5284440"/>
              <a:ext cx="9141840" cy="1476360"/>
            </a:xfrm>
            <a:custGeom>
              <a:avLst/>
              <a:gdLst/>
              <a:ahLst/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" name="Freeform 48"/>
            <p:cNvSpPr/>
            <p:nvPr/>
          </p:nvSpPr>
          <p:spPr>
            <a:xfrm>
              <a:off x="2215080" y="5132160"/>
              <a:ext cx="6980400" cy="1717920"/>
            </a:xfrm>
            <a:custGeom>
              <a:avLst/>
              <a:gdLst/>
              <a:ahLst/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" name="Hexagon 49"/>
            <p:cNvSpPr/>
            <p:nvPr/>
          </p:nvSpPr>
          <p:spPr>
            <a:xfrm rot="1800000">
              <a:off x="3072960" y="28576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" name="Hexagon 50"/>
            <p:cNvSpPr/>
            <p:nvPr/>
          </p:nvSpPr>
          <p:spPr>
            <a:xfrm rot="1800000">
              <a:off x="3796920" y="41245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Hexagon 51"/>
            <p:cNvSpPr/>
            <p:nvPr/>
          </p:nvSpPr>
          <p:spPr>
            <a:xfrm rot="1800000">
              <a:off x="3806640" y="15908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" name="Hexagon 52"/>
            <p:cNvSpPr/>
            <p:nvPr/>
          </p:nvSpPr>
          <p:spPr>
            <a:xfrm rot="1800000">
              <a:off x="3053880" y="32400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4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" name="Hexagon 53"/>
            <p:cNvSpPr/>
            <p:nvPr/>
          </p:nvSpPr>
          <p:spPr>
            <a:xfrm rot="1800000">
              <a:off x="4539960" y="53816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6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" name="Freeform 54"/>
            <p:cNvSpPr/>
            <p:nvPr/>
          </p:nvSpPr>
          <p:spPr>
            <a:xfrm rot="1800000">
              <a:off x="-303480" y="4199760"/>
              <a:ext cx="1259280" cy="1386000"/>
            </a:xfrm>
            <a:custGeom>
              <a:avLst/>
              <a:gdLst/>
              <a:ahLst/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" name="Hexagon 55"/>
            <p:cNvSpPr/>
            <p:nvPr/>
          </p:nvSpPr>
          <p:spPr>
            <a:xfrm rot="1800000">
              <a:off x="101160" y="54007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" name="Hexagon 56"/>
            <p:cNvSpPr/>
            <p:nvPr/>
          </p:nvSpPr>
          <p:spPr>
            <a:xfrm rot="1800000">
              <a:off x="129960" y="284796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" name="Hexagon 57"/>
            <p:cNvSpPr/>
            <p:nvPr/>
          </p:nvSpPr>
          <p:spPr>
            <a:xfrm rot="1800000">
              <a:off x="853560" y="412452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" name="Hexagon 58"/>
            <p:cNvSpPr/>
            <p:nvPr/>
          </p:nvSpPr>
          <p:spPr>
            <a:xfrm rot="1800000">
              <a:off x="1587240" y="54100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" name="Hexagon 59"/>
            <p:cNvSpPr/>
            <p:nvPr/>
          </p:nvSpPr>
          <p:spPr>
            <a:xfrm rot="1800000">
              <a:off x="1606320" y="285768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" name="Hexagon 94"/>
            <p:cNvSpPr/>
            <p:nvPr/>
          </p:nvSpPr>
          <p:spPr>
            <a:xfrm rot="1800000">
              <a:off x="872640" y="15620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" name="Hexagon 95"/>
            <p:cNvSpPr/>
            <p:nvPr/>
          </p:nvSpPr>
          <p:spPr>
            <a:xfrm rot="1800000">
              <a:off x="6883200" y="41432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" name="Hexagon 96"/>
            <p:cNvSpPr/>
            <p:nvPr/>
          </p:nvSpPr>
          <p:spPr>
            <a:xfrm rot="1800000">
              <a:off x="7625880" y="541980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" name="Hexagon 97"/>
            <p:cNvSpPr/>
            <p:nvPr/>
          </p:nvSpPr>
          <p:spPr>
            <a:xfrm rot="1800000">
              <a:off x="7625880" y="2867040"/>
              <a:ext cx="1599120" cy="138600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" name="Freeform 98"/>
            <p:cNvSpPr/>
            <p:nvPr/>
          </p:nvSpPr>
          <p:spPr>
            <a:xfrm rot="1800000">
              <a:off x="8383680" y="4054320"/>
              <a:ext cx="1241280" cy="1386000"/>
            </a:xfrm>
            <a:custGeom>
              <a:avLst/>
              <a:gdLst/>
              <a:ahLst/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" name="Freeform 99"/>
            <p:cNvSpPr/>
            <p:nvPr/>
          </p:nvSpPr>
          <p:spPr>
            <a:xfrm rot="1800000">
              <a:off x="8383680" y="1509840"/>
              <a:ext cx="1239840" cy="1386720"/>
            </a:xfrm>
            <a:custGeom>
              <a:avLst/>
              <a:gdLst/>
              <a:ahLst/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62" name="Rectangle 65"/>
          <p:cNvSpPr/>
          <p:nvPr/>
        </p:nvSpPr>
        <p:spPr>
          <a:xfrm>
            <a:off x="457200" y="333360"/>
            <a:ext cx="8227440" cy="6183360"/>
          </a:xfrm>
          <a:prstGeom prst="rect">
            <a:avLst/>
          </a:prstGeom>
          <a:solidFill>
            <a:srgbClr val="ffffff"/>
          </a:solidFill>
          <a:ln w="64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Rectangle 69"/>
          <p:cNvSpPr/>
          <p:nvPr/>
        </p:nvSpPr>
        <p:spPr>
          <a:xfrm>
            <a:off x="4561200" y="-21600"/>
            <a:ext cx="3677040" cy="696960"/>
          </a:xfrm>
          <a:prstGeom prst="rect">
            <a:avLst/>
          </a:prstGeom>
          <a:solidFill>
            <a:srgbClr val="f5f5f5"/>
          </a:solidFill>
          <a:ln w="25560">
            <a:solidFill>
              <a:srgbClr val="74a51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Rectangle 70"/>
          <p:cNvSpPr/>
          <p:nvPr/>
        </p:nvSpPr>
        <p:spPr>
          <a:xfrm>
            <a:off x="4649040" y="-21600"/>
            <a:ext cx="3503160" cy="621720"/>
          </a:xfrm>
          <a:prstGeom prst="rect">
            <a:avLst/>
          </a:prstGeom>
          <a:solidFill>
            <a:srgbClr val="71685a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uk-UA" sz="4400" spc="-1" strike="noStrike">
                <a:latin typeface="Arial"/>
              </a:rPr>
              <a:t>Для правки тексту заголовка клацніть мишею</a:t>
            </a:r>
            <a:endParaRPr b="0" lang="uk-UA" sz="4400" spc="-1" strike="noStrike"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latin typeface="Arial"/>
              </a:rPr>
              <a:t>Для редагування структури клацніть мишею</a:t>
            </a:r>
            <a:endParaRPr b="0" lang="uk-UA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800" spc="-1" strike="noStrike">
                <a:latin typeface="Arial"/>
              </a:rPr>
              <a:t>Другий рівень структури</a:t>
            </a:r>
            <a:endParaRPr b="0" lang="uk-UA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400" spc="-1" strike="noStrike">
                <a:latin typeface="Arial"/>
              </a:rPr>
              <a:t>Третій рівень структури</a:t>
            </a:r>
            <a:endParaRPr b="0" lang="uk-UA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latin typeface="Arial"/>
              </a:rPr>
              <a:t>Четвертий рівень структури</a:t>
            </a:r>
            <a:endParaRPr b="0" lang="uk-UA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П'ятий рівень структури</a:t>
            </a:r>
            <a:endParaRPr b="0" lang="uk-UA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Шостий рівень структури</a:t>
            </a:r>
            <a:endParaRPr b="0" lang="uk-UA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Сьомий рівень структури</a:t>
            </a:r>
            <a:endParaRPr b="0" lang="uk-UA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c2f25f"/>
            </a:gs>
            <a:gs pos="100000">
              <a:srgbClr val="92bd3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roup 41"/>
          <p:cNvGrpSpPr/>
          <p:nvPr/>
        </p:nvGrpSpPr>
        <p:grpSpPr>
          <a:xfrm>
            <a:off x="-567000" y="0"/>
            <a:ext cx="10457280" cy="7115040"/>
            <a:chOff x="-567000" y="0"/>
            <a:chExt cx="10457280" cy="7115040"/>
          </a:xfrm>
        </p:grpSpPr>
        <p:grpSp>
          <p:nvGrpSpPr>
            <p:cNvPr id="204" name="Group 44"/>
            <p:cNvGrpSpPr/>
            <p:nvPr/>
          </p:nvGrpSpPr>
          <p:grpSpPr>
            <a:xfrm>
              <a:off x="77760" y="0"/>
              <a:ext cx="9144000" cy="6858000"/>
              <a:chOff x="77760" y="0"/>
              <a:chExt cx="9144000" cy="6858000"/>
            </a:xfrm>
          </p:grpSpPr>
          <p:grpSp>
            <p:nvGrpSpPr>
              <p:cNvPr id="205" name="Group 4"/>
              <p:cNvGrpSpPr/>
              <p:nvPr/>
            </p:nvGrpSpPr>
            <p:grpSpPr>
              <a:xfrm>
                <a:off x="77760" y="0"/>
                <a:ext cx="2513520" cy="6856920"/>
                <a:chOff x="77760" y="0"/>
                <a:chExt cx="2513520" cy="6856920"/>
              </a:xfrm>
            </p:grpSpPr>
            <p:sp>
              <p:nvSpPr>
                <p:cNvPr id="206" name="Rectangle 112"/>
                <p:cNvSpPr/>
                <p:nvPr/>
              </p:nvSpPr>
              <p:spPr>
                <a:xfrm>
                  <a:off x="992160" y="0"/>
                  <a:ext cx="159912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07" name="Rectangle 2"/>
                <p:cNvSpPr/>
                <p:nvPr/>
              </p:nvSpPr>
              <p:spPr>
                <a:xfrm>
                  <a:off x="77760" y="0"/>
                  <a:ext cx="45612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08" name="Rectangle 3"/>
                <p:cNvSpPr/>
                <p:nvPr/>
              </p:nvSpPr>
              <p:spPr>
                <a:xfrm>
                  <a:off x="306360" y="0"/>
                  <a:ext cx="76104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209" name="Group 5"/>
              <p:cNvGrpSpPr/>
              <p:nvPr/>
            </p:nvGrpSpPr>
            <p:grpSpPr>
              <a:xfrm>
                <a:off x="500400" y="0"/>
                <a:ext cx="2513520" cy="6856920"/>
                <a:chOff x="500400" y="0"/>
                <a:chExt cx="2513520" cy="6856920"/>
              </a:xfrm>
            </p:grpSpPr>
            <p:sp>
              <p:nvSpPr>
                <p:cNvPr id="210" name="Rectangle 109"/>
                <p:cNvSpPr/>
                <p:nvPr/>
              </p:nvSpPr>
              <p:spPr>
                <a:xfrm>
                  <a:off x="1414800" y="0"/>
                  <a:ext cx="159912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11" name="Rectangle 110"/>
                <p:cNvSpPr/>
                <p:nvPr/>
              </p:nvSpPr>
              <p:spPr>
                <a:xfrm>
                  <a:off x="500400" y="0"/>
                  <a:ext cx="45612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12" name="Rectangle 111"/>
                <p:cNvSpPr/>
                <p:nvPr/>
              </p:nvSpPr>
              <p:spPr>
                <a:xfrm>
                  <a:off x="729000" y="0"/>
                  <a:ext cx="76104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grpSp>
            <p:nvGrpSpPr>
              <p:cNvPr id="213" name="Group 9"/>
              <p:cNvGrpSpPr/>
              <p:nvPr/>
            </p:nvGrpSpPr>
            <p:grpSpPr>
              <a:xfrm>
                <a:off x="6708240" y="1080"/>
                <a:ext cx="2513520" cy="6856920"/>
                <a:chOff x="6708240" y="1080"/>
                <a:chExt cx="2513520" cy="6856920"/>
              </a:xfrm>
            </p:grpSpPr>
            <p:sp>
              <p:nvSpPr>
                <p:cNvPr id="214" name="Rectangle 106"/>
                <p:cNvSpPr/>
                <p:nvPr/>
              </p:nvSpPr>
              <p:spPr>
                <a:xfrm rot="10800000">
                  <a:off x="6708240" y="1080"/>
                  <a:ext cx="159912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15" name="Rectangle 107"/>
                <p:cNvSpPr/>
                <p:nvPr/>
              </p:nvSpPr>
              <p:spPr>
                <a:xfrm rot="10800000">
                  <a:off x="8765640" y="1080"/>
                  <a:ext cx="45612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16" name="Rectangle 108"/>
                <p:cNvSpPr/>
                <p:nvPr/>
              </p:nvSpPr>
              <p:spPr>
                <a:xfrm rot="10800000">
                  <a:off x="8232120" y="1080"/>
                  <a:ext cx="761040" cy="685692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2556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sp>
            <p:nvSpPr>
              <p:cNvPr id="217" name="Rectangle 103"/>
              <p:cNvSpPr/>
              <p:nvPr/>
            </p:nvSpPr>
            <p:spPr>
              <a:xfrm>
                <a:off x="3887640" y="0"/>
                <a:ext cx="2818440" cy="685692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18" name="Rectangle 104"/>
              <p:cNvSpPr/>
              <p:nvPr/>
            </p:nvSpPr>
            <p:spPr>
              <a:xfrm>
                <a:off x="2973240" y="0"/>
                <a:ext cx="456120" cy="685692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19" name="Rectangle 105"/>
              <p:cNvSpPr/>
              <p:nvPr/>
            </p:nvSpPr>
            <p:spPr>
              <a:xfrm>
                <a:off x="3201840" y="0"/>
                <a:ext cx="761040" cy="685692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2556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20" name="Freeform 43"/>
            <p:cNvSpPr/>
            <p:nvPr/>
          </p:nvSpPr>
          <p:spPr>
            <a:xfrm>
              <a:off x="65880" y="5034960"/>
              <a:ext cx="9142920" cy="1174680"/>
            </a:xfrm>
            <a:custGeom>
              <a:avLst/>
              <a:gdLst/>
              <a:ahLst/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1" name="Freeform 44"/>
            <p:cNvSpPr/>
            <p:nvPr/>
          </p:nvSpPr>
          <p:spPr>
            <a:xfrm>
              <a:off x="65880" y="3467520"/>
              <a:ext cx="9142920" cy="889560"/>
            </a:xfrm>
            <a:custGeom>
              <a:avLst/>
              <a:gdLst/>
              <a:ahLst/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" name="Freeform 45"/>
            <p:cNvSpPr/>
            <p:nvPr/>
          </p:nvSpPr>
          <p:spPr>
            <a:xfrm>
              <a:off x="54000" y="5640840"/>
              <a:ext cx="3003480" cy="1210320"/>
            </a:xfrm>
            <a:custGeom>
              <a:avLst/>
              <a:gdLst/>
              <a:ahLst/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" name="Freeform 46"/>
            <p:cNvSpPr/>
            <p:nvPr/>
          </p:nvSpPr>
          <p:spPr>
            <a:xfrm>
              <a:off x="65880" y="5284440"/>
              <a:ext cx="9142920" cy="1477440"/>
            </a:xfrm>
            <a:custGeom>
              <a:avLst/>
              <a:gdLst/>
              <a:ahLst/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" name="Freeform 48"/>
            <p:cNvSpPr/>
            <p:nvPr/>
          </p:nvSpPr>
          <p:spPr>
            <a:xfrm>
              <a:off x="2215080" y="5132160"/>
              <a:ext cx="6981480" cy="1719000"/>
            </a:xfrm>
            <a:custGeom>
              <a:avLst/>
              <a:gdLst/>
              <a:ahLst/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w="64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" name="Hexagon 49"/>
            <p:cNvSpPr/>
            <p:nvPr/>
          </p:nvSpPr>
          <p:spPr>
            <a:xfrm rot="1800000">
              <a:off x="3073320" y="285876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" name="Hexagon 50"/>
            <p:cNvSpPr/>
            <p:nvPr/>
          </p:nvSpPr>
          <p:spPr>
            <a:xfrm rot="1800000">
              <a:off x="3797280" y="412560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" name="Hexagon 51"/>
            <p:cNvSpPr/>
            <p:nvPr/>
          </p:nvSpPr>
          <p:spPr>
            <a:xfrm rot="1800000">
              <a:off x="3807000" y="159192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" name="Hexagon 52"/>
            <p:cNvSpPr/>
            <p:nvPr/>
          </p:nvSpPr>
          <p:spPr>
            <a:xfrm rot="1800000">
              <a:off x="3054240" y="32508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4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" name="Hexagon 53"/>
            <p:cNvSpPr/>
            <p:nvPr/>
          </p:nvSpPr>
          <p:spPr>
            <a:xfrm rot="1800000">
              <a:off x="4540320" y="538272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6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" name="Freeform 54"/>
            <p:cNvSpPr/>
            <p:nvPr/>
          </p:nvSpPr>
          <p:spPr>
            <a:xfrm rot="1800000">
              <a:off x="-304200" y="4200840"/>
              <a:ext cx="1260360" cy="1387080"/>
            </a:xfrm>
            <a:custGeom>
              <a:avLst/>
              <a:gdLst/>
              <a:ahLst/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" name="Hexagon 55"/>
            <p:cNvSpPr/>
            <p:nvPr/>
          </p:nvSpPr>
          <p:spPr>
            <a:xfrm rot="1800000">
              <a:off x="101520" y="540180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" name="Hexagon 56"/>
            <p:cNvSpPr/>
            <p:nvPr/>
          </p:nvSpPr>
          <p:spPr>
            <a:xfrm rot="1800000">
              <a:off x="130320" y="284904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" name="Hexagon 57"/>
            <p:cNvSpPr/>
            <p:nvPr/>
          </p:nvSpPr>
          <p:spPr>
            <a:xfrm rot="1800000">
              <a:off x="853920" y="412560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" name="Hexagon 58"/>
            <p:cNvSpPr/>
            <p:nvPr/>
          </p:nvSpPr>
          <p:spPr>
            <a:xfrm rot="1800000">
              <a:off x="1587600" y="541116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" name="Hexagon 59"/>
            <p:cNvSpPr/>
            <p:nvPr/>
          </p:nvSpPr>
          <p:spPr>
            <a:xfrm rot="1800000">
              <a:off x="1606680" y="285876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" name="Hexagon 94"/>
            <p:cNvSpPr/>
            <p:nvPr/>
          </p:nvSpPr>
          <p:spPr>
            <a:xfrm rot="1800000">
              <a:off x="873000" y="156312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" name="Hexagon 95"/>
            <p:cNvSpPr/>
            <p:nvPr/>
          </p:nvSpPr>
          <p:spPr>
            <a:xfrm rot="1800000">
              <a:off x="6883560" y="414432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10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" name="Hexagon 96"/>
            <p:cNvSpPr/>
            <p:nvPr/>
          </p:nvSpPr>
          <p:spPr>
            <a:xfrm rot="1800000">
              <a:off x="7626240" y="542088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" name="Hexagon 97"/>
            <p:cNvSpPr/>
            <p:nvPr/>
          </p:nvSpPr>
          <p:spPr>
            <a:xfrm rot="1800000">
              <a:off x="7626240" y="2868120"/>
              <a:ext cx="1600200" cy="1387080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rgbClr val="ffffff">
                <a:alpha val="7000"/>
              </a:srgbClr>
            </a:solidFill>
            <a:ln w="12600">
              <a:solidFill>
                <a:srgbClr val="ffffff">
                  <a:alpha val="8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" name="Freeform 98"/>
            <p:cNvSpPr/>
            <p:nvPr/>
          </p:nvSpPr>
          <p:spPr>
            <a:xfrm rot="1800000">
              <a:off x="8384040" y="4054680"/>
              <a:ext cx="1242360" cy="1387080"/>
            </a:xfrm>
            <a:custGeom>
              <a:avLst/>
              <a:gdLst/>
              <a:ahLst/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" name="Freeform 99"/>
            <p:cNvSpPr/>
            <p:nvPr/>
          </p:nvSpPr>
          <p:spPr>
            <a:xfrm rot="1800000">
              <a:off x="8384040" y="1510560"/>
              <a:ext cx="1240920" cy="1387800"/>
            </a:xfrm>
            <a:custGeom>
              <a:avLst/>
              <a:gdLst/>
              <a:ahLst/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noFill/>
            <a:ln w="12600">
              <a:solidFill>
                <a:srgbClr val="ffffff">
                  <a:alpha val="12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42" name="Rectangle 65"/>
          <p:cNvSpPr/>
          <p:nvPr/>
        </p:nvSpPr>
        <p:spPr>
          <a:xfrm>
            <a:off x="457200" y="333360"/>
            <a:ext cx="8228520" cy="6184440"/>
          </a:xfrm>
          <a:prstGeom prst="rect">
            <a:avLst/>
          </a:prstGeom>
          <a:solidFill>
            <a:srgbClr val="ffffff"/>
          </a:solidFill>
          <a:ln w="64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3" name="Rectangle 69"/>
          <p:cNvSpPr/>
          <p:nvPr/>
        </p:nvSpPr>
        <p:spPr>
          <a:xfrm>
            <a:off x="4561200" y="-21600"/>
            <a:ext cx="3678120" cy="698040"/>
          </a:xfrm>
          <a:prstGeom prst="rect">
            <a:avLst/>
          </a:prstGeom>
          <a:solidFill>
            <a:srgbClr val="f5f5f5"/>
          </a:solidFill>
          <a:ln w="25560">
            <a:solidFill>
              <a:srgbClr val="74a51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4" name="Rectangle 70"/>
          <p:cNvSpPr/>
          <p:nvPr/>
        </p:nvSpPr>
        <p:spPr>
          <a:xfrm>
            <a:off x="4649040" y="-21600"/>
            <a:ext cx="3504240" cy="622800"/>
          </a:xfrm>
          <a:prstGeom prst="rect">
            <a:avLst/>
          </a:prstGeom>
          <a:solidFill>
            <a:srgbClr val="71685a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uk-UA" sz="4400" spc="-1" strike="noStrike">
                <a:latin typeface="Arial"/>
              </a:rPr>
              <a:t>Для правки тексту заголовка клацніть мишею</a:t>
            </a:r>
            <a:endParaRPr b="0" lang="uk-UA" sz="4400" spc="-1" strike="noStrike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latin typeface="Arial"/>
              </a:rPr>
              <a:t>Для редагування структури клацніть мишею</a:t>
            </a:r>
            <a:endParaRPr b="0" lang="uk-UA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800" spc="-1" strike="noStrike">
                <a:latin typeface="Arial"/>
              </a:rPr>
              <a:t>Другий рівень структури</a:t>
            </a:r>
            <a:endParaRPr b="0" lang="uk-UA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400" spc="-1" strike="noStrike">
                <a:latin typeface="Arial"/>
              </a:rPr>
              <a:t>Третій рівень структури</a:t>
            </a:r>
            <a:endParaRPr b="0" lang="uk-UA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latin typeface="Arial"/>
              </a:rPr>
              <a:t>Четвертий рівень структури</a:t>
            </a:r>
            <a:endParaRPr b="0" lang="uk-UA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П'ятий рівень структури</a:t>
            </a:r>
            <a:endParaRPr b="0" lang="uk-UA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Шостий рівень структури</a:t>
            </a:r>
            <a:endParaRPr b="0" lang="uk-UA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latin typeface="Arial"/>
              </a:rPr>
              <a:t>Сьомий рівень структури</a:t>
            </a:r>
            <a:endParaRPr b="0" lang="uk-UA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chart" Target="../charts/chart19.xml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20.xml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chart" Target="../charts/chart21.xml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chart" Target="../charts/chart22.xml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chart" Target="../charts/chart23.xml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chart" Target="../charts/chart24.xml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4733280" y="2349000"/>
            <a:ext cx="3311280" cy="374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92000"/>
          </a:bodyPr>
          <a:p>
            <a:pPr>
              <a:lnSpc>
                <a:spcPct val="100000"/>
              </a:lnSpc>
            </a:pPr>
            <a:r>
              <a:rPr b="1" lang="uk-UA" sz="2700" spc="-1" strike="noStrike">
                <a:solidFill>
                  <a:srgbClr val="000000"/>
                </a:solidFill>
                <a:latin typeface="Century Gothic"/>
              </a:rPr>
              <a:t>ПРО ХІД РЕАЛІЗАЦІЇ ПРОГРАМИ «Обдаровані  діти» у 2023/2024 навчальному році» </a:t>
            </a:r>
            <a:br/>
            <a:br/>
            <a:r>
              <a:rPr b="1" lang="uk-UA" sz="1800" spc="-1" strike="noStrike">
                <a:solidFill>
                  <a:srgbClr val="000000"/>
                </a:solidFill>
                <a:latin typeface="Century Gothic"/>
              </a:rPr>
              <a:t>Доповідач: Борисенко І.Б.</a:t>
            </a:r>
            <a:br/>
            <a:r>
              <a:rPr b="1" lang="uk-UA" sz="1800" spc="-1" strike="noStrike">
                <a:solidFill>
                  <a:srgbClr val="000000"/>
                </a:solidFill>
                <a:latin typeface="Century Gothic"/>
              </a:rPr>
              <a:t>10.01.2024</a:t>
            </a:r>
            <a:endParaRPr b="0" lang="uk-UA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971640" y="260640"/>
            <a:ext cx="7022520" cy="1140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 algn="ctr">
              <a:lnSpc>
                <a:spcPct val="100000"/>
              </a:lnSpc>
            </a:pPr>
            <a:r>
              <a:rPr b="1" lang="uk-UA" sz="2000" spc="-1" strike="noStrike">
                <a:solidFill>
                  <a:srgbClr val="000000"/>
                </a:solidFill>
                <a:latin typeface="Century Gothic"/>
              </a:rPr>
              <a:t>Моніторинг</a:t>
            </a:r>
            <a:r>
              <a:rPr b="0" lang="ru-RU" sz="2000" spc="-1" strike="noStrike">
                <a:solidFill>
                  <a:srgbClr val="000000"/>
                </a:solidFill>
                <a:latin typeface="Century Gothic"/>
              </a:rPr>
              <a:t>  </a:t>
            </a:r>
            <a:r>
              <a:rPr b="1" lang="uk-UA" sz="2000" spc="-1" strike="noStrike">
                <a:solidFill>
                  <a:srgbClr val="000000"/>
                </a:solidFill>
                <a:latin typeface="Century Gothic"/>
              </a:rPr>
              <a:t>результативності </a:t>
            </a:r>
            <a:r>
              <a:rPr b="1" lang="ru-RU" sz="2000" spc="-1" strike="noStrike">
                <a:solidFill>
                  <a:srgbClr val="000000"/>
                </a:solidFill>
                <a:latin typeface="Century Gothic"/>
              </a:rPr>
              <a:t>уча</a:t>
            </a:r>
            <a:r>
              <a:rPr b="1" lang="uk-UA" sz="2000" spc="-1" strike="noStrike">
                <a:solidFill>
                  <a:srgbClr val="000000"/>
                </a:solidFill>
                <a:latin typeface="Century Gothic"/>
              </a:rPr>
              <a:t>сті учнів </a:t>
            </a:r>
            <a:br/>
            <a:r>
              <a:rPr b="1" lang="uk-UA" sz="2600" spc="-1" strike="noStrike">
                <a:latin typeface="Century Gothic"/>
              </a:rPr>
              <a:t>ХЛ</a:t>
            </a:r>
            <a:r>
              <a:rPr b="1" lang="uk-UA" sz="2000" spc="-1" strike="noStrike">
                <a:solidFill>
                  <a:srgbClr val="000000"/>
                </a:solidFill>
                <a:latin typeface="Century Gothic"/>
              </a:rPr>
              <a:t> № 36 у районних олімпіадах за 5 років</a:t>
            </a:r>
            <a:endParaRPr b="0" lang="uk-UA" sz="2000" spc="-1" strike="noStrike">
              <a:latin typeface="Arial"/>
            </a:endParaRPr>
          </a:p>
        </p:txBody>
      </p:sp>
      <p:graphicFrame>
        <p:nvGraphicFramePr>
          <p:cNvPr id="285" name=""/>
          <p:cNvGraphicFramePr/>
          <p:nvPr/>
        </p:nvGraphicFramePr>
        <p:xfrm>
          <a:off x="720000" y="1440000"/>
          <a:ext cx="7332840" cy="448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1043640" y="720000"/>
            <a:ext cx="7022520" cy="1258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29000"/>
          </a:bodyPr>
          <a:p>
            <a:pPr algn="ctr">
              <a:lnSpc>
                <a:spcPct val="100000"/>
              </a:lnSpc>
            </a:pPr>
            <a:r>
              <a:rPr b="1" lang="uk-UA" sz="4400" spc="-1" strike="noStrike">
                <a:latin typeface="Century Gothic"/>
              </a:rPr>
              <a:t>Моніторинг </a:t>
            </a:r>
            <a:br/>
            <a:r>
              <a:rPr b="1" lang="uk-UA" sz="4400" spc="-1" strike="noStrike">
                <a:latin typeface="Century Gothic"/>
              </a:rPr>
              <a:t>результативності участі здобувачів освіти закладу у </a:t>
            </a:r>
            <a:br/>
            <a:r>
              <a:rPr b="1" lang="uk-UA" sz="4400" spc="-1" strike="noStrike">
                <a:latin typeface="Century Gothic"/>
              </a:rPr>
              <a:t>ІІ етапі Всеукраїнських учнівських олімпіад із базових предметів</a:t>
            </a:r>
            <a:br/>
            <a:r>
              <a:rPr b="1" lang="uk-UA" sz="4400" spc="-1" strike="noStrike">
                <a:latin typeface="Century Gothic"/>
              </a:rPr>
              <a:t>(2019-2024р.р.)</a:t>
            </a:r>
            <a:br/>
            <a:br/>
            <a:endParaRPr b="0" lang="uk-UA" sz="4400" spc="-1" strike="noStrike">
              <a:latin typeface="Arial"/>
            </a:endParaRPr>
          </a:p>
        </p:txBody>
      </p:sp>
      <p:graphicFrame>
        <p:nvGraphicFramePr>
          <p:cNvPr id="287" name=""/>
          <p:cNvGraphicFramePr/>
          <p:nvPr/>
        </p:nvGraphicFramePr>
        <p:xfrm>
          <a:off x="540000" y="2430000"/>
          <a:ext cx="8099640" cy="1207080"/>
        </p:xfrm>
        <a:graphic>
          <a:graphicData uri="http://schemas.openxmlformats.org/drawingml/2006/table">
            <a:tbl>
              <a:tblPr/>
              <a:tblGrid>
                <a:gridCol w="1510200"/>
                <a:gridCol w="1426680"/>
                <a:gridCol w="1332360"/>
                <a:gridCol w="1280520"/>
                <a:gridCol w="1280520"/>
                <a:gridCol w="1269720"/>
              </a:tblGrid>
              <a:tr h="60372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spcBef>
                          <a:spcPts val="162"/>
                        </a:spcBef>
                        <a:spcAft>
                          <a:spcPts val="162"/>
                        </a:spcAft>
                      </a:pPr>
                      <a:r>
                        <a:rPr b="0" lang="uk-UA" sz="1800" spc="-1" strike="noStrike">
                          <a:latin typeface="Arial"/>
                        </a:rPr>
                        <a:t>Навчаль</a:t>
                      </a:r>
                      <a:br/>
                      <a:r>
                        <a:rPr b="0" lang="uk-UA" sz="1800" spc="-1" strike="noStrike">
                          <a:latin typeface="Arial"/>
                        </a:rPr>
                        <a:t>ний рік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spcBef>
                          <a:spcPts val="162"/>
                        </a:spcBef>
                        <a:spcAft>
                          <a:spcPts val="162"/>
                        </a:spcAft>
                      </a:pPr>
                      <a:r>
                        <a:rPr b="0" lang="uk-UA" sz="1800" spc="-1" strike="noStrike">
                          <a:latin typeface="Arial"/>
                        </a:rPr>
                        <a:t>2019/2020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spcBef>
                          <a:spcPts val="162"/>
                        </a:spcBef>
                        <a:spcAft>
                          <a:spcPts val="162"/>
                        </a:spcAft>
                      </a:pPr>
                      <a:r>
                        <a:rPr b="0" lang="uk-UA" sz="1800" spc="-1" strike="noStrike">
                          <a:latin typeface="Arial"/>
                        </a:rPr>
                        <a:t>2020/2021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spcBef>
                          <a:spcPts val="162"/>
                        </a:spcBef>
                        <a:spcAft>
                          <a:spcPts val="162"/>
                        </a:spcAft>
                      </a:pPr>
                      <a:r>
                        <a:rPr b="0" lang="uk-UA" sz="1800" spc="-1" strike="noStrike">
                          <a:latin typeface="Arial"/>
                        </a:rPr>
                        <a:t>2021/2022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spcBef>
                          <a:spcPts val="162"/>
                        </a:spcBef>
                        <a:spcAft>
                          <a:spcPts val="162"/>
                        </a:spcAft>
                      </a:pPr>
                      <a:r>
                        <a:rPr b="0" lang="uk-UA" sz="1800" spc="-1" strike="noStrike">
                          <a:latin typeface="Arial"/>
                        </a:rPr>
                        <a:t>2022/2023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spcBef>
                          <a:spcPts val="162"/>
                        </a:spcBef>
                        <a:spcAft>
                          <a:spcPts val="162"/>
                        </a:spcAft>
                      </a:pPr>
                      <a:r>
                        <a:rPr b="0" lang="en-US" sz="1800" spc="-1" strike="noStrike">
                          <a:latin typeface="Arial"/>
                        </a:rPr>
                        <a:t>2023/2024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60372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latin typeface="Arial"/>
                        </a:rPr>
                        <a:t>Кількість</a:t>
                      </a:r>
                      <a:br/>
                      <a:r>
                        <a:rPr b="0" lang="uk-UA" sz="1800" spc="-1" strike="noStrike">
                          <a:latin typeface="Arial"/>
                        </a:rPr>
                        <a:t>призерів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latin typeface="Arial"/>
                        </a:rPr>
                        <a:t>20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latin typeface="Arial"/>
                        </a:rPr>
                        <a:t>11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latin typeface="Arial"/>
                        </a:rPr>
                        <a:t>18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latin typeface="Arial"/>
                        </a:rPr>
                        <a:t>13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latin typeface="Arial"/>
                        </a:rPr>
                        <a:t>18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8" name=""/>
          <p:cNvGraphicFramePr/>
          <p:nvPr/>
        </p:nvGraphicFramePr>
        <p:xfrm>
          <a:off x="461520" y="558000"/>
          <a:ext cx="8176680" cy="5627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1043640" y="720000"/>
            <a:ext cx="7022520" cy="1258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48000"/>
          </a:bodyPr>
          <a:p>
            <a:pPr algn="ctr">
              <a:lnSpc>
                <a:spcPct val="100000"/>
              </a:lnSpc>
            </a:pPr>
            <a:r>
              <a:rPr b="0" lang="uk-UA" sz="4000" spc="-1" strike="noStrike">
                <a:latin typeface="Century Gothic"/>
                <a:ea typeface="Microsoft YaHei"/>
              </a:rPr>
              <a:t>Порівняльний аналіз результатів олімпіад серед ліцеїв Нагірного району</a:t>
            </a:r>
            <a:br/>
            <a:br/>
            <a:endParaRPr b="0" lang="uk-UA" sz="4000" spc="-1" strike="noStrike">
              <a:latin typeface="Arial"/>
            </a:endParaRPr>
          </a:p>
        </p:txBody>
      </p:sp>
      <p:pic>
        <p:nvPicPr>
          <p:cNvPr id="290" name="" descr=""/>
          <p:cNvPicPr/>
          <p:nvPr/>
        </p:nvPicPr>
        <p:blipFill>
          <a:blip r:embed="rId1"/>
          <a:stretch/>
        </p:blipFill>
        <p:spPr>
          <a:xfrm>
            <a:off x="494280" y="2160000"/>
            <a:ext cx="7965720" cy="34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"/>
          <p:cNvSpPr/>
          <p:nvPr/>
        </p:nvSpPr>
        <p:spPr>
          <a:xfrm>
            <a:off x="540000" y="540000"/>
            <a:ext cx="860688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  <a:ea typeface="DejaVu Sans"/>
              </a:rPr>
              <a:t>Моніторинг результативності роботи вчителів з підготовки учнів до олімпіад (за категоріями)</a:t>
            </a:r>
            <a:endParaRPr b="0" lang="uk-UA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uk-UA" sz="2000" spc="-1" strike="noStrike">
              <a:latin typeface="Arial"/>
            </a:endParaRPr>
          </a:p>
        </p:txBody>
      </p:sp>
      <p:graphicFrame>
        <p:nvGraphicFramePr>
          <p:cNvPr id="292" name=""/>
          <p:cNvGraphicFramePr/>
          <p:nvPr/>
        </p:nvGraphicFramePr>
        <p:xfrm>
          <a:off x="554760" y="1620000"/>
          <a:ext cx="7999560" cy="449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1043640" y="720000"/>
            <a:ext cx="7022520" cy="1258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1000"/>
          </a:bodyPr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000000"/>
                </a:solidFill>
                <a:latin typeface="Century Gothic"/>
              </a:rPr>
              <a:t>Моніторинг результативності уча</a:t>
            </a:r>
            <a:r>
              <a:rPr b="1" lang="uk-UA" sz="2700" spc="-1" strike="noStrike">
                <a:solidFill>
                  <a:srgbClr val="000000"/>
                </a:solidFill>
                <a:latin typeface="Century Gothic"/>
              </a:rPr>
              <a:t>сті учнів ХЛ № 36 </a:t>
            </a:r>
            <a:br/>
            <a:r>
              <a:rPr b="1" lang="uk-UA" sz="2700" spc="-1" strike="noStrike">
                <a:solidFill>
                  <a:srgbClr val="000000"/>
                </a:solidFill>
                <a:latin typeface="Century Gothic"/>
              </a:rPr>
              <a:t>у районному етапі МАН за 5 років</a:t>
            </a:r>
            <a:br/>
            <a:br/>
            <a:endParaRPr b="0" lang="uk-UA" sz="2700" spc="-1" strike="noStrike">
              <a:latin typeface="Arial"/>
            </a:endParaRPr>
          </a:p>
        </p:txBody>
      </p:sp>
      <p:graphicFrame>
        <p:nvGraphicFramePr>
          <p:cNvPr id="294" name=""/>
          <p:cNvGraphicFramePr/>
          <p:nvPr/>
        </p:nvGraphicFramePr>
        <p:xfrm>
          <a:off x="626040" y="1620000"/>
          <a:ext cx="7652520" cy="430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"/>
          <p:cNvSpPr/>
          <p:nvPr/>
        </p:nvSpPr>
        <p:spPr>
          <a:xfrm>
            <a:off x="540000" y="540000"/>
            <a:ext cx="860688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  <a:ea typeface="DejaVu Sans"/>
              </a:rPr>
              <a:t>Моніторинг результативності уча</a:t>
            </a:r>
            <a:r>
              <a:rPr b="1" lang="uk-UA" sz="2000" spc="-1" strike="noStrike">
                <a:solidFill>
                  <a:srgbClr val="000000"/>
                </a:solidFill>
                <a:latin typeface="Century Gothic"/>
                <a:ea typeface="DejaVu Sans"/>
              </a:rPr>
              <a:t>сті учнів ХЛ № 36 у районному етапі МАН за 5 років (розподіл за науковими відділеннями)</a:t>
            </a:r>
            <a:endParaRPr b="0" lang="uk-UA" sz="2000" spc="-1" strike="noStrike">
              <a:latin typeface="Arial"/>
            </a:endParaRPr>
          </a:p>
        </p:txBody>
      </p:sp>
      <p:graphicFrame>
        <p:nvGraphicFramePr>
          <p:cNvPr id="296" name=""/>
          <p:cNvGraphicFramePr/>
          <p:nvPr/>
        </p:nvGraphicFramePr>
        <p:xfrm>
          <a:off x="720000" y="1260000"/>
          <a:ext cx="7652520" cy="4858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1043640" y="720000"/>
            <a:ext cx="7022520" cy="1258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48000"/>
          </a:bodyPr>
          <a:p>
            <a:pPr algn="ctr">
              <a:lnSpc>
                <a:spcPct val="100000"/>
              </a:lnSpc>
            </a:pPr>
            <a:r>
              <a:rPr b="0" lang="uk-UA" sz="4000" spc="-1" strike="noStrike">
                <a:latin typeface="Century Gothic"/>
                <a:ea typeface="Microsoft YaHei"/>
              </a:rPr>
              <a:t>Порівняльний аналіз результатів МАН серед ліцеїв Нагірного району</a:t>
            </a:r>
            <a:br/>
            <a:br/>
            <a:endParaRPr b="0" lang="uk-UA" sz="4000" spc="-1" strike="noStrike">
              <a:latin typeface="Arial"/>
            </a:endParaRPr>
          </a:p>
        </p:txBody>
      </p:sp>
      <p:pic>
        <p:nvPicPr>
          <p:cNvPr id="298" name="" descr=""/>
          <p:cNvPicPr/>
          <p:nvPr/>
        </p:nvPicPr>
        <p:blipFill>
          <a:blip r:embed="rId1"/>
          <a:stretch/>
        </p:blipFill>
        <p:spPr>
          <a:xfrm>
            <a:off x="434520" y="2077200"/>
            <a:ext cx="8204760" cy="2602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1043640" y="720000"/>
            <a:ext cx="7022520" cy="1258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58000"/>
          </a:bodyPr>
          <a:p>
            <a:pPr algn="ctr">
              <a:lnSpc>
                <a:spcPct val="100000"/>
              </a:lnSpc>
            </a:pPr>
            <a:br/>
            <a:br/>
            <a:endParaRPr b="0" lang="uk-UA" sz="4400" spc="-1" strike="noStrike">
              <a:latin typeface="Arial"/>
            </a:endParaRPr>
          </a:p>
        </p:txBody>
      </p:sp>
      <p:pic>
        <p:nvPicPr>
          <p:cNvPr id="300" name="" descr=""/>
          <p:cNvPicPr/>
          <p:nvPr/>
        </p:nvPicPr>
        <p:blipFill>
          <a:blip r:embed="rId1"/>
          <a:stretch/>
        </p:blipFill>
        <p:spPr>
          <a:xfrm>
            <a:off x="493560" y="720000"/>
            <a:ext cx="8145720" cy="48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"/>
          <p:cNvSpPr/>
          <p:nvPr/>
        </p:nvSpPr>
        <p:spPr>
          <a:xfrm>
            <a:off x="540000" y="540000"/>
            <a:ext cx="860688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  <a:ea typeface="DejaVu Sans"/>
              </a:rPr>
              <a:t>Моніторинг результативності роботи вчителів в МАН</a:t>
            </a:r>
            <a:endParaRPr b="0" lang="uk-UA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entury Gothic"/>
                <a:ea typeface="DejaVu Sans"/>
              </a:rPr>
              <a:t> </a:t>
            </a:r>
            <a:r>
              <a:rPr b="1" lang="ru-RU" sz="2000" spc="-1" strike="noStrike">
                <a:solidFill>
                  <a:srgbClr val="000000"/>
                </a:solidFill>
                <a:latin typeface="Century Gothic"/>
                <a:ea typeface="DejaVu Sans"/>
              </a:rPr>
              <a:t>(за категоріями)</a:t>
            </a:r>
            <a:endParaRPr b="0" lang="uk-UA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uk-UA" sz="2000" spc="-1" strike="noStrike">
              <a:latin typeface="Arial"/>
            </a:endParaRPr>
          </a:p>
        </p:txBody>
      </p:sp>
      <p:graphicFrame>
        <p:nvGraphicFramePr>
          <p:cNvPr id="302" name=""/>
          <p:cNvGraphicFramePr/>
          <p:nvPr/>
        </p:nvGraphicFramePr>
        <p:xfrm>
          <a:off x="540000" y="1260000"/>
          <a:ext cx="8014320" cy="485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3" name="Объект 3"/>
          <p:cNvGraphicFramePr/>
          <p:nvPr/>
        </p:nvGraphicFramePr>
        <p:xfrm>
          <a:off x="360000" y="613800"/>
          <a:ext cx="8279640" cy="6204600"/>
        </p:xfrm>
        <a:graphic>
          <a:graphicData uri="http://schemas.openxmlformats.org/drawingml/2006/table">
            <a:tbl>
              <a:tblPr/>
              <a:tblGrid>
                <a:gridCol w="387000"/>
                <a:gridCol w="1918080"/>
                <a:gridCol w="1282680"/>
                <a:gridCol w="2098080"/>
                <a:gridCol w="1310400"/>
                <a:gridCol w="1283760"/>
              </a:tblGrid>
              <a:tr h="652680">
                <a:tc gridSpan="6">
                  <a:txBody>
                    <a:bodyPr lIns="68400" rIns="684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Результати участі команд ХЛ № 36  у районних мовознавчих</a:t>
                      </a:r>
                      <a:endParaRPr b="0" lang="uk-UA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 </a:t>
                      </a:r>
                      <a:r>
                        <a:rPr b="0" lang="uk-UA" sz="18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конкурсах  у 2023/2024 н.р.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83700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 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 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Назва конкурсу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Терм</a:t>
                      </a: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i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н виконання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Учасники (учн</a:t>
                      </a: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i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)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Кер</a:t>
                      </a: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i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вник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Результат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 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</a:tr>
              <a:tr h="2553120">
                <a:tc>
                  <a:txBody>
                    <a:bodyPr lIns="68400" rIns="68400" anchor="t">
                      <a:noAutofit/>
                    </a:bodyPr>
                    <a:p>
                      <a:pPr marL="343080" indent="-3430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tarSymbol"/>
                        <a:buAutoNum type="arabicPeriod"/>
                        <a:tabLst>
                          <a:tab algn="l" pos="419040"/>
                          <a:tab algn="l" pos="685800"/>
                        </a:tabLst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 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Районний етап Міжнародного мовно-літературного конкурсу учнівської та студентської молоді ім. Т.Г. Шевченка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 marL="20880"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Листопад 2023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Кальченко Аріна, 6-Б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Головаш Дмитро, 7-Б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Техтілова Марія, 11-Б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Свидло О.М.</a:t>
                      </a:r>
                      <a:br/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Рудіч Л.Г.</a:t>
                      </a:r>
                      <a:br/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 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ІІІ місце</a:t>
                      </a:r>
                      <a:br/>
                      <a:br/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ІІІ місце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ІІІ місце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</a:tr>
              <a:tr h="216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latin typeface="Arial"/>
                        </a:rPr>
                        <a:t>	</a:t>
                      </a:r>
                      <a:r>
                        <a:rPr b="0" lang="uk-UA" sz="1800" spc="-1" strike="noStrike">
                          <a:latin typeface="Arial"/>
                        </a:rPr>
                        <a:t>2.</a:t>
                      </a:r>
                      <a:endParaRPr b="0" lang="uk-UA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Міжнародний конкурс з української мови ім. 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П. Яцика (районний етап)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 marL="20880"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Листопад 2023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Ленівенко Марія, 6-Б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Ленівенко Олена, 10-А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Бунчик Владислава, 11-А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Свидло О.М.</a:t>
                      </a:r>
                      <a:r>
                        <a:rPr b="0" lang="uk-UA" sz="1800" spc="-1" strike="noStrike">
                          <a:latin typeface="Century Gothic"/>
                        </a:rPr>
                        <a:t> </a:t>
                      </a:r>
                      <a:endParaRPr b="0" lang="uk-UA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800" spc="-1" strike="noStrike">
                          <a:latin typeface="Century Gothic"/>
                        </a:rPr>
                        <a:t>Хаврель І.Ю,</a:t>
                      </a:r>
                      <a:br/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Свидло О.М.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ІІІ місце</a:t>
                      </a:r>
                      <a:r>
                        <a:rPr b="0" lang="uk-UA" sz="1800" spc="-1" strike="noStrike">
                          <a:latin typeface="Century Gothic"/>
                        </a:rPr>
                        <a:t> </a:t>
                      </a:r>
                      <a:br/>
                      <a:r>
                        <a:rPr b="0" lang="uk-UA" sz="1800" spc="-1" strike="noStrike">
                          <a:latin typeface="Century Gothic"/>
                        </a:rPr>
                        <a:t> </a:t>
                      </a:r>
                      <a:br/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ІІІ місце</a:t>
                      </a: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uk-UA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uk-UA" sz="16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ІІ місце</a:t>
                      </a:r>
                      <a:endParaRPr b="0" lang="uk-UA" sz="16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94c600"/>
                      </a:solidFill>
                    </a:lnL>
                    <a:lnR w="12240">
                      <a:solidFill>
                        <a:srgbClr val="94c600"/>
                      </a:solidFill>
                    </a:lnR>
                    <a:lnT w="12240">
                      <a:solidFill>
                        <a:srgbClr val="94c600"/>
                      </a:solidFill>
                    </a:lnT>
                    <a:lnB w="12240">
                      <a:solidFill>
                        <a:srgbClr val="94c600"/>
                      </a:solidFill>
                    </a:lnB>
                    <a:solidFill>
                      <a:srgbClr val="eef4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1043640" y="692640"/>
            <a:ext cx="7023600" cy="430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80000"/>
          </a:bodyPr>
          <a:p>
            <a:pPr>
              <a:lnSpc>
                <a:spcPct val="100000"/>
              </a:lnSpc>
            </a:pPr>
            <a:r>
              <a:rPr b="1" lang="uk-UA" sz="2800" spc="-1" strike="noStrike">
                <a:solidFill>
                  <a:srgbClr val="000000"/>
                </a:solidFill>
                <a:latin typeface="Century Gothic"/>
              </a:rPr>
              <a:t>Пропозиції щодо проєкту рішення</a:t>
            </a:r>
            <a:endParaRPr b="0" lang="uk-UA" sz="2800" spc="-1" strike="noStrike"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/>
          </p:nvPr>
        </p:nvSpPr>
        <p:spPr>
          <a:xfrm>
            <a:off x="1043640" y="1124640"/>
            <a:ext cx="6776280" cy="4706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5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endParaRPr b="0" lang="uk-UA" sz="3200" spc="-1" strike="noStrike">
              <a:latin typeface="Arial"/>
            </a:endParaRPr>
          </a:p>
          <a:p>
            <a:pPr marL="343080" indent="-274320">
              <a:lnSpc>
                <a:spcPct val="100000"/>
              </a:lnSpc>
              <a:spcBef>
                <a:spcPts val="479"/>
              </a:spcBef>
              <a:buClr>
                <a:srgbClr val="94c600"/>
              </a:buClr>
              <a:buSzPct val="76000"/>
              <a:buFont typeface="Wingdings 2" charset="2"/>
              <a:buChar char=""/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Вчителям-предметникам продовжити роботу з обдарованими учнями засобами технологій дистанційного навчання.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Відповідальні: вчителі-предметники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Упродовж 2023/ 2024 навчального року</a:t>
            </a:r>
            <a:endParaRPr b="0" lang="uk-UA" sz="2400" spc="-1" strike="noStrike">
              <a:latin typeface="Arial"/>
            </a:endParaRPr>
          </a:p>
          <a:p>
            <a:pPr marL="343080" indent="-274320">
              <a:lnSpc>
                <a:spcPct val="100000"/>
              </a:lnSpc>
              <a:spcBef>
                <a:spcPts val="479"/>
              </a:spcBef>
              <a:buClr>
                <a:srgbClr val="94c600"/>
              </a:buClr>
              <a:buSzPct val="76000"/>
              <a:buFont typeface="Wingdings 2" charset="2"/>
              <a:buChar char=""/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Забезпечити якісну підготовку учнів до участі в обласному етапі олімпіад,  роботі МАН з використанням технологій дистанційної освіти.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Відповідальні: Борисенко І.Б., Зарянська Т.І., Рибянцева Н.І., Алєксєєнко О.О., Турчина І.О.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січень-лютий</a:t>
            </a:r>
            <a:endParaRPr b="0" lang="uk-UA" sz="2400" spc="-1" strike="noStrike">
              <a:latin typeface="Arial"/>
            </a:endParaRPr>
          </a:p>
          <a:p>
            <a:pPr marL="343080" indent="-274320">
              <a:lnSpc>
                <a:spcPct val="100000"/>
              </a:lnSpc>
              <a:spcBef>
                <a:spcPts val="479"/>
              </a:spcBef>
              <a:buClr>
                <a:srgbClr val="94c600"/>
              </a:buClr>
              <a:buSzPct val="76000"/>
              <a:buFont typeface="Wingdings 2" charset="2"/>
              <a:buChar char=""/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Здійснити моніторинг власної роботи з обдарованими дітьми, результати розглянути на засіданнях ШМО.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Відповідальні: керівники ШМО, вчителі-предметники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Січень</a:t>
            </a:r>
            <a:endParaRPr b="0" lang="uk-UA" sz="2400" spc="-1" strike="noStrike">
              <a:latin typeface="Arial"/>
            </a:endParaRPr>
          </a:p>
          <a:p>
            <a:pPr marL="343080" indent="-274320">
              <a:lnSpc>
                <a:spcPct val="100000"/>
              </a:lnSpc>
              <a:spcBef>
                <a:spcPts val="479"/>
              </a:spcBef>
              <a:buClr>
                <a:srgbClr val="94c600"/>
              </a:buClr>
              <a:buSzPct val="76000"/>
              <a:buFont typeface="Wingdings 2" charset="2"/>
              <a:buChar char=""/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Забезпечити участь творчо обдарованих учнів у конкурсах відповідного спрямування.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Відповідальні: Решова В.І., Земська І.Г.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Упродовж 2023/ 2024 навчального року</a:t>
            </a:r>
            <a:endParaRPr b="0" lang="uk-UA" sz="2400" spc="-1" strike="noStrike">
              <a:latin typeface="Arial"/>
            </a:endParaRPr>
          </a:p>
          <a:p>
            <a:pPr marL="6876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 </a:t>
            </a: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Сформувати банк даних щодо тематики МАН на 2024/2025 навчальний рік.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Відповідальні: Борисенко І.Б.</a:t>
            </a:r>
            <a:endParaRPr b="0" lang="uk-UA" sz="2400" spc="-1" strike="noStrike">
              <a:latin typeface="Arial"/>
            </a:endParaRPr>
          </a:p>
          <a:p>
            <a:pPr marL="68760" algn="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uk-UA" sz="2400" spc="-1" strike="noStrike">
                <a:solidFill>
                  <a:srgbClr val="3e3d2d"/>
                </a:solidFill>
                <a:latin typeface="Century Gothic"/>
              </a:rPr>
              <a:t>До 01.03.2024</a:t>
            </a:r>
            <a:endParaRPr b="0" lang="uk-UA" sz="2400" spc="-1" strike="noStrike">
              <a:latin typeface="Arial"/>
            </a:endParaRPr>
          </a:p>
          <a:p>
            <a:pPr marL="6876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uk-UA" sz="2400" spc="-1" strike="noStrike">
              <a:latin typeface="Arial"/>
            </a:endParaRPr>
          </a:p>
          <a:p>
            <a:pPr marL="6876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uk-UA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4239</TotalTime>
  <Application>LibreOffice/7.2.2.2$Windows_X86_64 LibreOffice_project/02b2acce88a210515b4a5bb2e46cbfb63fe97d56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2023-05-08T08:28:51Z</dcterms:created>
  <dc:creator>Андрей</dc:creator>
  <dc:description/>
  <dc:language>uk-UA</dc:language>
  <cp:lastModifiedBy/>
  <dcterms:modified xsi:type="dcterms:W3CDTF">2024-01-14T13:41:29Z</dcterms:modified>
  <cp:revision>48</cp:revision>
  <dc:subject/>
  <dc:title>ПРО ХІД РЕАЛІЗАЦІЇ ПРОГРАМИ «Обдаровані  діти» у 2022/2023 навчальному році»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r8>15</vt:r8>
  </property>
</Properties>
</file>