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9.12-->
<p:presentation xmlns:r="http://schemas.openxmlformats.org/officeDocument/2006/relationships" xmlns:a="http://schemas.openxmlformats.org/drawingml/2006/main" xmlns:p="http://schemas.openxmlformats.org/presentationml/2006/main" autoCompressPictures="0">
  <p:sldMasterIdLst>
    <p:sldMasterId id="2147483648" r:id="rId1"/>
  </p:sldMasterIdLst>
  <p:sldIdLst>
    <p:sldId id="256" r:id="rId2"/>
    <p:sldId id="257" r:id="rId3"/>
    <p:sldId id="264" r:id="rId4"/>
    <p:sldId id="258" r:id="rId5"/>
    <p:sldId id="259" r:id="rId6"/>
    <p:sldId id="261" r:id="rId7"/>
    <p:sldId id="262" r:id="rId8"/>
    <p:sldId id="263" r:id="rId9"/>
  </p:sldIdLst>
  <p:sldSz cx="12192000" cy="6858000"/>
  <p:notesSz cx="6858000" cy="9144000"/>
  <p:custDataLst>
    <p:tags r:id="rId1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54"/>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tags" Target="tags/tag1.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heme" Target="theme/theme1.xml" /><Relationship Id="rId14" Type="http://schemas.openxmlformats.org/officeDocument/2006/relationships/tableStyles" Target="tableStyles.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 preserve="1">
  <p:cSld name="Титульный слайд">
    <p:spTree>
      <p:nvGrpSpPr>
        <p:cNvPr id="1" name=""/>
        <p:cNvGrpSpPr/>
        <p:nvPr/>
      </p:nvGrpSpPr>
      <p:grpSpPr>
        <a:xfrm>
          <a:off x="0" y="0"/>
          <a:ext cx="0" cy="0"/>
        </a:xfrm>
      </p:grpSpPr>
      <p:pic>
        <p:nvPicPr>
          <p:cNvPr id="7" name="Picture 6" descr="C0-HD-BTM.png"/>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ru-RU" smtClean="0"/>
              <a:t>Образец заголовка</a:t>
            </a:r>
            <a:endParaRPr lang="en-US"/>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a:t>1/8/2024</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obj" preserve="1">
  <p:cSld name="Заголовок и объект">
    <p:spTree>
      <p:nvGrpSpPr>
        <p:cNvPr id="1" name=""/>
        <p:cNvGrpSpPr/>
        <p:nvPr/>
      </p:nvGrpSpPr>
      <p:grpSpPr>
        <a:xfrm>
          <a:off x="0" y="0"/>
          <a: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48A87A34-81AB-432B-8DAE-1953F412C126}" type="datetimeFigureOut">
              <a:rPr lang="en-US"/>
              <a:t>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image" Target="../media/image2.png" /><Relationship Id="rId4"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pic>
        <p:nvPicPr>
          <p:cNvPr id="7" name="Picture 6" descr="C0-HD-TOP.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ru-RU" smtClean="0"/>
              <a:t>Образец заголовка</a:t>
            </a:r>
            <a:endParaRPr lang="en-US"/>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a:t>1/8/2024</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Lst>
  <p:transition/>
  <p:timing/>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jpeg" /><Relationship Id="rId3" Type="http://schemas.openxmlformats.org/officeDocument/2006/relationships/image" Target="../media/image4.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5.jpeg" /><Relationship Id="rId3"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7.jpeg" /><Relationship Id="rId3" Type="http://schemas.openxmlformats.org/officeDocument/2006/relationships/image" Target="../media/image8.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9.jpeg" /><Relationship Id="rId3" Type="http://schemas.openxmlformats.org/officeDocument/2006/relationships/image" Target="../media/image10.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Заголовок 1"/>
          <p:cNvSpPr>
            <a:spLocks noGrp="1"/>
          </p:cNvSpPr>
          <p:nvPr>
            <p:ph type="ctrTitle"/>
          </p:nvPr>
        </p:nvSpPr>
        <p:spPr>
          <a:xfrm>
            <a:off x="1371600" y="1803405"/>
            <a:ext cx="10373932" cy="1825096"/>
          </a:xfrm>
        </p:spPr>
        <p:txBody>
          <a:bodyPr>
            <a:normAutofit fontScale="90000"/>
          </a:bodyPr>
          <a:lstStyle/>
          <a:p>
            <a:pPr algn="r"/>
            <a:r>
              <a:rPr lang="uk-UA"/>
              <a:t>Інформаційно-</a:t>
            </a:r>
            <a:r>
              <a:rPr lang="ru-RU"/>
              <a:t>цифрова компетентність</a:t>
            </a:r>
          </a:p>
        </p:txBody>
      </p:sp>
      <p:sp>
        <p:nvSpPr>
          <p:cNvPr id="3" name="Подзаголовок 2"/>
          <p:cNvSpPr>
            <a:spLocks noGrp="1"/>
          </p:cNvSpPr>
          <p:nvPr>
            <p:ph type="subTitle" idx="1"/>
          </p:nvPr>
        </p:nvSpPr>
        <p:spPr>
          <a:xfrm>
            <a:off x="1506828" y="3864021"/>
            <a:ext cx="10238704" cy="1506470"/>
          </a:xfrm>
        </p:spPr>
        <p:txBody>
          <a:bodyPr>
            <a:normAutofit/>
          </a:bodyPr>
          <a:lstStyle/>
          <a:p>
            <a:pPr algn="r"/>
            <a:r>
              <a:rPr lang="uk-UA" smtClean="0"/>
              <a:t>ЗЕМСЬКА ІРИНА ГРИГОРІВНА</a:t>
            </a:r>
          </a:p>
          <a:p>
            <a:pPr algn="r"/>
            <a:r>
              <a:rPr lang="uk-UA" smtClean="0"/>
              <a:t>Вчитель трудового </a:t>
            </a:r>
            <a:r>
              <a:rPr lang="uk-UA"/>
              <a:t>н</a:t>
            </a:r>
            <a:r>
              <a:rPr lang="uk-UA" smtClean="0"/>
              <a:t>авчання та технології </a:t>
            </a:r>
          </a:p>
          <a:p>
            <a:pPr algn="r"/>
            <a:r>
              <a:rPr lang="uk-UA" smtClean="0"/>
              <a:t>комунального закладу «Харківський ліцей №36 Харківської міської ради»</a:t>
            </a:r>
            <a:endParaRPr lang="ru-RU"/>
          </a:p>
        </p:txBody>
      </p:sp>
    </p:spTree>
    <p:extLst>
      <p:ext uri="{BB962C8B-B14F-4D97-AF65-F5344CB8AC3E}">
        <p14:creationId xmlns:p14="http://schemas.microsoft.com/office/powerpoint/2010/main" val="2645684771"/>
      </p:ext>
    </p:extLst>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Объект 2"/>
          <p:cNvSpPr>
            <a:spLocks noGrp="1"/>
          </p:cNvSpPr>
          <p:nvPr>
            <p:ph idx="1"/>
          </p:nvPr>
        </p:nvSpPr>
        <p:spPr>
          <a:xfrm>
            <a:off x="672921" y="978794"/>
            <a:ext cx="10820400" cy="5241701"/>
          </a:xfrm>
        </p:spPr>
        <p:txBody>
          <a:bodyPr>
            <a:normAutofit fontScale="85000" lnSpcReduction="10000"/>
          </a:bodyPr>
          <a:lstStyle/>
          <a:p>
            <a:pPr algn="just"/>
            <a:r>
              <a:rPr lang="uk-UA"/>
              <a:t>Інформаційно-</a:t>
            </a:r>
            <a:r>
              <a:rPr lang="ru-RU"/>
              <a:t>цифрова компетентність за новим Державним стандартом Нової української школи передбачає впевнене та й водночас критичне застосування інформаційно-комунікаційних технологій для створення, пошуку, обробки, обміну інформацією на роботі, в публічному просторі та приватному спілкуванні.</a:t>
            </a:r>
          </a:p>
          <a:p>
            <a:pPr marL="0" indent="0" algn="just">
              <a:buNone/>
            </a:pPr>
            <a:r>
              <a:rPr lang="uk-UA" b="1" u="sng"/>
              <a:t>Інформаційно-цифрова </a:t>
            </a:r>
            <a:r>
              <a:rPr lang="uk-UA" b="1" u="sng" smtClean="0"/>
              <a:t>компетентність</a:t>
            </a:r>
            <a:r>
              <a:rPr lang="ru-RU" b="1" u="sng"/>
              <a:t> </a:t>
            </a:r>
            <a:r>
              <a:rPr lang="ru-RU" b="1" u="sng" smtClean="0"/>
              <a:t>на уроках технологічної галузі це-</a:t>
            </a:r>
            <a:endParaRPr lang="ru-RU" b="1" u="sng"/>
          </a:p>
          <a:p>
            <a:pPr marL="0" indent="0" algn="just">
              <a:buNone/>
            </a:pPr>
            <a:r>
              <a:rPr lang="uk-UA" b="1"/>
              <a:t>Уміння:</a:t>
            </a:r>
            <a:endParaRPr lang="ru-RU"/>
          </a:p>
          <a:p>
            <a:pPr lvl="0" algn="just"/>
            <a:r>
              <a:rPr lang="uk-UA"/>
              <a:t>безпечно використовувати соціальні мережі для обговорення ідей, пов’язаних із виконанням технологічних проектів</a:t>
            </a:r>
            <a:endParaRPr lang="ru-RU"/>
          </a:p>
          <a:p>
            <a:pPr lvl="0" algn="just"/>
            <a:r>
              <a:rPr lang="uk-UA"/>
              <a:t>критично застосовувати інформаційно-комунікаційні технології для створення, пошуку, обробки, обміну інформацією</a:t>
            </a:r>
            <a:endParaRPr lang="ru-RU"/>
          </a:p>
          <a:p>
            <a:pPr lvl="0" algn="just"/>
            <a:r>
              <a:rPr lang="uk-UA"/>
              <a:t>етично працювати з інформацією (авторське право, інтелектуальна власність тощо</a:t>
            </a:r>
            <a:r>
              <a:rPr lang="uk-UA" smtClean="0"/>
              <a:t>).</a:t>
            </a:r>
            <a:endParaRPr lang="ru-RU"/>
          </a:p>
          <a:p>
            <a:pPr marL="0" lvl="0" indent="0" algn="just">
              <a:buNone/>
            </a:pPr>
            <a:r>
              <a:rPr lang="uk-UA" b="1" smtClean="0"/>
              <a:t>Ставлення</a:t>
            </a:r>
            <a:r>
              <a:rPr lang="uk-UA" b="1"/>
              <a:t>:</a:t>
            </a:r>
            <a:endParaRPr lang="ru-RU"/>
          </a:p>
          <a:p>
            <a:pPr lvl="0" algn="just"/>
            <a:r>
              <a:rPr lang="uk-UA"/>
              <a:t>повага до авторського права та інтелектуальної власності, толерантність</a:t>
            </a:r>
            <a:r>
              <a:rPr lang="uk-UA" smtClean="0"/>
              <a:t>.</a:t>
            </a:r>
            <a:r>
              <a:rPr lang="uk-UA"/>
              <a:t> </a:t>
            </a:r>
            <a:endParaRPr lang="ru-RU"/>
          </a:p>
          <a:p>
            <a:pPr marL="0" indent="0" algn="just">
              <a:buNone/>
            </a:pPr>
            <a:r>
              <a:rPr lang="uk-UA" b="1"/>
              <a:t>Навчальні ресурси:</a:t>
            </a:r>
            <a:endParaRPr lang="ru-RU"/>
          </a:p>
          <a:p>
            <a:pPr lvl="0" algn="just"/>
            <a:r>
              <a:rPr lang="uk-UA"/>
              <a:t>робота з цифровими пристроями під час вибору моделей-аналогів, пошуку технологій виготовлення та оздоблення виробів, виконання ескізів та креслеників, створення презентаційних матеріалів.</a:t>
            </a:r>
            <a:endParaRPr lang="ru-RU"/>
          </a:p>
          <a:p>
            <a:pPr marL="0" indent="0" algn="just">
              <a:buNone/>
            </a:pPr>
            <a:endParaRPr lang="ru-RU"/>
          </a:p>
          <a:p>
            <a:pPr marL="0" indent="0">
              <a:buNone/>
            </a:pPr>
            <a:endParaRPr lang="ru-RU"/>
          </a:p>
        </p:txBody>
      </p:sp>
    </p:spTree>
    <p:extLst>
      <p:ext uri="{BB962C8B-B14F-4D97-AF65-F5344CB8AC3E}">
        <p14:creationId xmlns:p14="http://schemas.microsoft.com/office/powerpoint/2010/main" val="1380552787"/>
      </p:ext>
    </p:ext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Объект 2"/>
          <p:cNvSpPr>
            <a:spLocks noGrp="1"/>
          </p:cNvSpPr>
          <p:nvPr>
            <p:ph idx="1"/>
          </p:nvPr>
        </p:nvSpPr>
        <p:spPr>
          <a:xfrm>
            <a:off x="389586" y="1293040"/>
            <a:ext cx="11317310" cy="3472144"/>
          </a:xfrm>
        </p:spPr>
        <p:txBody>
          <a:bodyPr>
            <a:normAutofit/>
          </a:bodyPr>
          <a:lstStyle/>
          <a:p>
            <a:pPr algn="just"/>
            <a:r>
              <a:rPr lang="uk-UA"/>
              <a:t>Моніториг проводився з метою вивчення опанування основою цифрової грамотності дітей на уроках  технологічної галузі шляхом </a:t>
            </a:r>
            <a:r>
              <a:rPr lang="ru-RU"/>
              <a:t>впевненого та й водночас критичне застосування інформаційно-комунікаційних технологій для створення, пошуку, обробки, обміну інформацією в роботі, в публічному просторі та приватному спілкуванні</a:t>
            </a:r>
            <a:r>
              <a:rPr lang="uk-UA"/>
              <a:t>. </a:t>
            </a:r>
          </a:p>
          <a:p>
            <a:pPr algn="just"/>
            <a:endParaRPr lang="uk-UA"/>
          </a:p>
          <a:p>
            <a:pPr algn="just"/>
            <a:r>
              <a:rPr lang="uk-UA"/>
              <a:t>Моніторинг був проведений шляхом спостережень за роботою учнів на уроках та опитування у вересні та грудні. </a:t>
            </a:r>
          </a:p>
        </p:txBody>
      </p:sp>
    </p:spTree>
    <p:extLst>
      <p:ext uri="{BB962C8B-B14F-4D97-AF65-F5344CB8AC3E}">
        <p14:creationId xmlns:p14="http://schemas.microsoft.com/office/powerpoint/2010/main" val="3416917651"/>
      </p:ext>
    </p:ext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Заголовок 1"/>
          <p:cNvSpPr>
            <a:spLocks noGrp="1"/>
          </p:cNvSpPr>
          <p:nvPr>
            <p:ph type="title"/>
          </p:nvPr>
        </p:nvSpPr>
        <p:spPr>
          <a:xfrm>
            <a:off x="2895600" y="416644"/>
            <a:ext cx="8610600" cy="1293028"/>
          </a:xfrm>
        </p:spPr>
        <p:txBody>
          <a:bodyPr/>
          <a:lstStyle/>
          <a:p>
            <a:r>
              <a:rPr lang="uk-UA" smtClean="0"/>
              <a:t>Порівняльний аналіз</a:t>
            </a:r>
            <a:endParaRPr lang="ru-RU"/>
          </a:p>
        </p:txBody>
      </p:sp>
      <p:pic>
        <p:nvPicPr>
          <p:cNvPr id="4" name="Объект 3"/>
          <p:cNvPicPr>
            <a:picLocks noGrp="1" noChangeAspect="1"/>
          </p:cNvPicPr>
          <p:nvPr>
            <p:ph idx="1"/>
          </p:nvPr>
        </p:nvPicPr>
        <p:blipFill>
          <a:blip r:embed="rId2"/>
          <a:stretch>
            <a:fillRect/>
          </a:stretch>
        </p:blipFill>
        <p:spPr>
          <a:xfrm>
            <a:off x="579279" y="2866795"/>
            <a:ext cx="4688179" cy="3734652"/>
          </a:xfrm>
          <a:prstGeom prst="rect">
            <a:avLst/>
          </a:prstGeom>
        </p:spPr>
      </p:pic>
      <p:pic>
        <p:nvPicPr>
          <p:cNvPr id="5" name="Рисунок 4"/>
          <p:cNvPicPr>
            <a:picLocks noChangeAspect="1"/>
          </p:cNvPicPr>
          <p:nvPr/>
        </p:nvPicPr>
        <p:blipFill>
          <a:blip r:embed="rId3"/>
          <a:stretch>
            <a:fillRect/>
          </a:stretch>
        </p:blipFill>
        <p:spPr>
          <a:xfrm>
            <a:off x="6238404" y="2866795"/>
            <a:ext cx="4743191" cy="3690407"/>
          </a:xfrm>
          <a:prstGeom prst="rect">
            <a:avLst/>
          </a:prstGeom>
        </p:spPr>
      </p:pic>
      <p:sp>
        <p:nvSpPr>
          <p:cNvPr id="6" name="Прямоугольник 5"/>
          <p:cNvSpPr/>
          <p:nvPr/>
        </p:nvSpPr>
        <p:spPr>
          <a:xfrm>
            <a:off x="729480" y="2405130"/>
            <a:ext cx="2683748" cy="461665"/>
          </a:xfrm>
          <a:prstGeom prst="rect">
            <a:avLst/>
          </a:prstGeom>
          <a:noFill/>
        </p:spPr>
        <p:txBody>
          <a:bodyPr wrap="none" lIns="91440" tIns="45720" rIns="91440" bIns="45720">
            <a:spAutoFit/>
          </a:bodyPr>
          <a:lstStyle/>
          <a:p>
            <a:pPr algn="ctr"/>
            <a:r>
              <a:rPr lang="ru-RU" sz="2400" b="0" cap="none" spc="0" smtClean="0">
                <a:ln w="0"/>
                <a:solidFill>
                  <a:schemeClr val="tx1"/>
                </a:solidFill>
                <a:effectLst>
                  <a:outerShdw blurRad="38100" dist="19050" dir="2700000" algn="tl" rotWithShape="0">
                    <a:schemeClr val="dk1">
                      <a:alpha val="40000"/>
                    </a:schemeClr>
                  </a:outerShdw>
                </a:effectLst>
              </a:rPr>
              <a:t>ВЕРЕСЕНЬ 5А, 5Б</a:t>
            </a:r>
            <a:endParaRPr lang="ru-RU" sz="2400" b="0" cap="none" spc="0">
              <a:ln w="0"/>
              <a:solidFill>
                <a:schemeClr val="tx1"/>
              </a:solidFill>
              <a:effectLst>
                <a:outerShdw blurRad="38100" dist="19050" dir="2700000" algn="tl" rotWithShape="0">
                  <a:schemeClr val="dk1">
                    <a:alpha val="40000"/>
                  </a:schemeClr>
                </a:outerShdw>
              </a:effectLst>
            </a:endParaRPr>
          </a:p>
        </p:txBody>
      </p:sp>
      <p:sp>
        <p:nvSpPr>
          <p:cNvPr id="7" name="Прямоугольник 6"/>
          <p:cNvSpPr/>
          <p:nvPr/>
        </p:nvSpPr>
        <p:spPr>
          <a:xfrm>
            <a:off x="8139449" y="2476624"/>
            <a:ext cx="2975020" cy="461665"/>
          </a:xfrm>
          <a:prstGeom prst="rect">
            <a:avLst/>
          </a:prstGeom>
          <a:noFill/>
        </p:spPr>
        <p:txBody>
          <a:bodyPr wrap="square" lIns="91440" tIns="45720" rIns="91440" bIns="45720">
            <a:spAutoFit/>
          </a:bodyPr>
          <a:lstStyle/>
          <a:p>
            <a:pPr algn="ctr"/>
            <a:r>
              <a:rPr lang="ru-RU" sz="2400" smtClean="0">
                <a:ln w="0"/>
                <a:effectLst>
                  <a:outerShdw blurRad="38100" dist="19050" dir="2700000" algn="tl" rotWithShape="0">
                    <a:schemeClr val="dk1">
                      <a:alpha val="40000"/>
                    </a:schemeClr>
                  </a:outerShdw>
                </a:effectLst>
              </a:rPr>
              <a:t>ГРУД</a:t>
            </a:r>
            <a:r>
              <a:rPr lang="ru-RU" sz="2400" b="0" cap="none" spc="0" smtClean="0">
                <a:ln w="0"/>
                <a:solidFill>
                  <a:schemeClr val="tx1"/>
                </a:solidFill>
                <a:effectLst>
                  <a:outerShdw blurRad="38100" dist="19050" dir="2700000" algn="tl" rotWithShape="0">
                    <a:schemeClr val="dk1">
                      <a:alpha val="40000"/>
                    </a:schemeClr>
                  </a:outerShdw>
                </a:effectLst>
              </a:rPr>
              <a:t>ЕНЬ 5А, 5Б</a:t>
            </a:r>
            <a:endParaRPr lang="ru-RU" sz="2400" b="0" cap="none" spc="0">
              <a:ln w="0"/>
              <a:solidFill>
                <a:schemeClr val="tx1"/>
              </a:solidFill>
              <a:effectLst>
                <a:outerShdw blurRad="38100" dist="19050" dir="2700000" algn="tl" rotWithShape="0">
                  <a:schemeClr val="dk1">
                    <a:alpha val="40000"/>
                  </a:schemeClr>
                </a:outerShdw>
              </a:effectLst>
            </a:endParaRPr>
          </a:p>
        </p:txBody>
      </p:sp>
      <p:sp>
        <p:nvSpPr>
          <p:cNvPr id="3" name="Прямоугольник 2"/>
          <p:cNvSpPr/>
          <p:nvPr/>
        </p:nvSpPr>
        <p:spPr>
          <a:xfrm>
            <a:off x="2472744" y="1602437"/>
            <a:ext cx="7353836" cy="685059"/>
          </a:xfrm>
          <a:prstGeom prst="rect">
            <a:avLst/>
          </a:prstGeom>
        </p:spPr>
        <p:txBody>
          <a:bodyPr wrap="square">
            <a:spAutoFit/>
          </a:bodyPr>
          <a:lstStyle/>
          <a:p>
            <a:pPr marL="342900" lvl="0" indent="-342900" algn="just">
              <a:lnSpc>
                <a:spcPct val="107000"/>
              </a:lnSpc>
              <a:spcAft>
                <a:spcPct val="0"/>
              </a:spcAft>
              <a:tabLst>
                <a:tab pos="457200"/>
              </a:tabLst>
            </a:pPr>
            <a:r>
              <a:rPr lang="uk-UA"/>
              <a:t>Навички взаємодії через різні електронні </a:t>
            </a:r>
            <a:r>
              <a:rPr lang="uk-UA" smtClean="0"/>
              <a:t>канали комунікації,</a:t>
            </a:r>
          </a:p>
          <a:p>
            <a:pPr marL="342900" lvl="0" indent="-342900" algn="just">
              <a:lnSpc>
                <a:spcPct val="107000"/>
              </a:lnSpc>
              <a:spcAft>
                <a:spcPct val="0"/>
              </a:spcAft>
              <a:tabLst>
                <a:tab pos="457200"/>
              </a:tabLst>
            </a:pPr>
            <a:r>
              <a:rPr lang="uk-UA" smtClean="0"/>
              <a:t>такі </a:t>
            </a:r>
            <a:r>
              <a:rPr lang="uk-UA"/>
              <a:t>як електронна пошта, </a:t>
            </a:r>
            <a:r>
              <a:rPr lang="uk-UA" smtClean="0"/>
              <a:t>соціальні мережі</a:t>
            </a:r>
            <a:r>
              <a:rPr lang="uk-UA"/>
              <a:t>, </a:t>
            </a:r>
            <a:r>
              <a:rPr lang="uk-UA" smtClean="0"/>
              <a:t>месенджери.</a:t>
            </a:r>
            <a:endParaRPr lang="ru-RU" sz="1600">
              <a:effectLst/>
              <a:latin typeface="Times New Roman" panose="02020603050405020304" pitchFamily="18" charset="0"/>
              <a:ea typeface="Calibri" pitchFamily="34" charset="0"/>
            </a:endParaRPr>
          </a:p>
        </p:txBody>
      </p:sp>
    </p:spTree>
    <p:extLst>
      <p:ext uri="{BB962C8B-B14F-4D97-AF65-F5344CB8AC3E}">
        <p14:creationId xmlns:p14="http://schemas.microsoft.com/office/powerpoint/2010/main" val="3217935420"/>
      </p:ext>
    </p:ext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Рисунок 3"/>
          <p:cNvPicPr>
            <a:picLocks noChangeAspect="1"/>
          </p:cNvPicPr>
          <p:nvPr/>
        </p:nvPicPr>
        <p:blipFill>
          <a:blip r:embed="rId2"/>
          <a:stretch>
            <a:fillRect/>
          </a:stretch>
        </p:blipFill>
        <p:spPr>
          <a:xfrm>
            <a:off x="386365" y="2483543"/>
            <a:ext cx="5227924" cy="4097562"/>
          </a:xfrm>
          <a:prstGeom prst="rect">
            <a:avLst/>
          </a:prstGeom>
        </p:spPr>
      </p:pic>
      <p:pic>
        <p:nvPicPr>
          <p:cNvPr id="5" name="Рисунок 4"/>
          <p:cNvPicPr>
            <a:picLocks noChangeAspect="1"/>
          </p:cNvPicPr>
          <p:nvPr/>
        </p:nvPicPr>
        <p:blipFill>
          <a:blip r:embed="rId3"/>
          <a:stretch>
            <a:fillRect/>
          </a:stretch>
        </p:blipFill>
        <p:spPr>
          <a:xfrm>
            <a:off x="6106532" y="2380511"/>
            <a:ext cx="5587485" cy="4097562"/>
          </a:xfrm>
          <a:prstGeom prst="rect">
            <a:avLst/>
          </a:prstGeom>
        </p:spPr>
      </p:pic>
      <p:sp>
        <p:nvSpPr>
          <p:cNvPr id="6" name="Прямоугольник 5"/>
          <p:cNvSpPr/>
          <p:nvPr/>
        </p:nvSpPr>
        <p:spPr>
          <a:xfrm>
            <a:off x="393852" y="2021878"/>
            <a:ext cx="2683748" cy="461665"/>
          </a:xfrm>
          <a:prstGeom prst="rect">
            <a:avLst/>
          </a:prstGeom>
          <a:noFill/>
        </p:spPr>
        <p:txBody>
          <a:bodyPr wrap="none" lIns="91440" tIns="45720" rIns="91440" bIns="45720">
            <a:spAutoFit/>
          </a:bodyPr>
          <a:lstStyle/>
          <a:p>
            <a:pPr algn="ctr"/>
            <a:r>
              <a:rPr lang="ru-RU" sz="2400">
                <a:ln w="0"/>
                <a:effectLst>
                  <a:outerShdw blurRad="38100" dist="19050" dir="2700000" algn="tl" rotWithShape="0">
                    <a:schemeClr val="dk1">
                      <a:alpha val="40000"/>
                    </a:schemeClr>
                  </a:outerShdw>
                </a:effectLst>
              </a:rPr>
              <a:t>ВЕРЕСЕНЬ 5А, 5Б</a:t>
            </a:r>
            <a:endParaRPr lang="ru-RU" sz="2400">
              <a:ln w="0"/>
              <a:effectLst>
                <a:outerShdw blurRad="38100" dist="19050" dir="2700000" algn="tl" rotWithShape="0">
                  <a:schemeClr val="dk1">
                    <a:alpha val="40000"/>
                  </a:schemeClr>
                </a:outerShdw>
              </a:effectLst>
            </a:endParaRPr>
          </a:p>
        </p:txBody>
      </p:sp>
      <p:sp>
        <p:nvSpPr>
          <p:cNvPr id="8" name="Прямоугольник 7"/>
          <p:cNvSpPr/>
          <p:nvPr/>
        </p:nvSpPr>
        <p:spPr>
          <a:xfrm>
            <a:off x="8950818" y="1918846"/>
            <a:ext cx="2743200" cy="461665"/>
          </a:xfrm>
          <a:prstGeom prst="rect">
            <a:avLst/>
          </a:prstGeom>
          <a:noFill/>
        </p:spPr>
        <p:txBody>
          <a:bodyPr wrap="square" lIns="91440" tIns="45720" rIns="91440" bIns="45720">
            <a:spAutoFit/>
          </a:bodyPr>
          <a:lstStyle/>
          <a:p>
            <a:pPr algn="ctr"/>
            <a:r>
              <a:rPr lang="ru-RU" sz="2400">
                <a:ln w="0"/>
                <a:effectLst>
                  <a:outerShdw blurRad="38100" dist="19050" dir="2700000" algn="tl" rotWithShape="0">
                    <a:schemeClr val="dk1">
                      <a:alpha val="40000"/>
                    </a:schemeClr>
                  </a:outerShdw>
                </a:effectLst>
              </a:rPr>
              <a:t>ГРУДЕНЬ 5А, 5Б</a:t>
            </a:r>
            <a:endParaRPr lang="ru-RU" sz="2400">
              <a:ln w="0"/>
              <a:effectLst>
                <a:outerShdw blurRad="38100" dist="19050" dir="2700000" algn="tl" rotWithShape="0">
                  <a:schemeClr val="dk1">
                    <a:alpha val="40000"/>
                  </a:schemeClr>
                </a:outerShdw>
              </a:effectLst>
            </a:endParaRPr>
          </a:p>
        </p:txBody>
      </p:sp>
      <p:sp>
        <p:nvSpPr>
          <p:cNvPr id="2" name="Прямоугольник 1"/>
          <p:cNvSpPr/>
          <p:nvPr/>
        </p:nvSpPr>
        <p:spPr>
          <a:xfrm>
            <a:off x="1918952" y="871892"/>
            <a:ext cx="8100812" cy="981423"/>
          </a:xfrm>
          <a:prstGeom prst="rect">
            <a:avLst/>
          </a:prstGeom>
        </p:spPr>
        <p:txBody>
          <a:bodyPr wrap="square">
            <a:spAutoFit/>
          </a:bodyPr>
          <a:lstStyle/>
          <a:p>
            <a:pPr marL="342900" lvl="0" indent="-342900">
              <a:lnSpc>
                <a:spcPct val="107000"/>
              </a:lnSpc>
              <a:spcAft>
                <a:spcPct val="0"/>
              </a:spcAft>
              <a:tabLst>
                <a:tab pos="457200"/>
              </a:tabLst>
            </a:pPr>
            <a:r>
              <a:rPr lang="uk-UA">
                <a:latin typeface="Segoe UI" panose="020b0502040204020203" pitchFamily="34" charset="0"/>
                <a:ea typeface="Times New Roman" panose="02020603050405020304" pitchFamily="18" charset="0"/>
              </a:rPr>
              <a:t>Освоєння навичок користування цифровими пристроями </a:t>
            </a:r>
            <a:r>
              <a:rPr lang="uk-UA" smtClean="0">
                <a:latin typeface="Segoe UI" panose="020b0502040204020203" pitchFamily="34" charset="0"/>
                <a:ea typeface="Times New Roman" panose="02020603050405020304" pitchFamily="18" charset="0"/>
              </a:rPr>
              <a:t>та програмним</a:t>
            </a:r>
          </a:p>
          <a:p>
            <a:pPr marL="342900" lvl="0" indent="-342900">
              <a:lnSpc>
                <a:spcPct val="107000"/>
              </a:lnSpc>
              <a:spcAft>
                <a:spcPct val="0"/>
              </a:spcAft>
              <a:tabLst>
                <a:tab pos="457200"/>
              </a:tabLst>
            </a:pPr>
            <a:r>
              <a:rPr lang="uk-UA" smtClean="0">
                <a:latin typeface="Segoe UI" panose="020b0502040204020203" pitchFamily="34" charset="0"/>
                <a:ea typeface="Times New Roman" panose="02020603050405020304" pitchFamily="18" charset="0"/>
              </a:rPr>
              <a:t>забезпеченням</a:t>
            </a:r>
            <a:r>
              <a:rPr lang="uk-UA">
                <a:latin typeface="Segoe UI" panose="020b0502040204020203" pitchFamily="34" charset="0"/>
                <a:ea typeface="Times New Roman" panose="02020603050405020304" pitchFamily="18" charset="0"/>
              </a:rPr>
              <a:t>, розуміння основ </a:t>
            </a:r>
            <a:r>
              <a:rPr lang="uk-UA" smtClean="0">
                <a:latin typeface="Segoe UI" panose="020b0502040204020203" pitchFamily="34" charset="0"/>
                <a:ea typeface="Times New Roman" panose="02020603050405020304" pitchFamily="18" charset="0"/>
              </a:rPr>
              <a:t>електронної комунікації</a:t>
            </a:r>
            <a:r>
              <a:rPr lang="uk-UA">
                <a:latin typeface="Segoe UI" panose="020b0502040204020203" pitchFamily="34" charset="0"/>
                <a:ea typeface="Times New Roman" panose="02020603050405020304" pitchFamily="18" charset="0"/>
              </a:rPr>
              <a:t>, безпеки </a:t>
            </a:r>
            <a:r>
              <a:rPr lang="uk-UA" smtClean="0">
                <a:latin typeface="Segoe UI" panose="020b0502040204020203" pitchFamily="34" charset="0"/>
                <a:ea typeface="Times New Roman" panose="02020603050405020304" pitchFamily="18" charset="0"/>
              </a:rPr>
              <a:t>в</a:t>
            </a:r>
          </a:p>
          <a:p>
            <a:pPr marL="342900" lvl="0" indent="-342900">
              <a:lnSpc>
                <a:spcPct val="107000"/>
              </a:lnSpc>
              <a:spcAft>
                <a:spcPct val="0"/>
              </a:spcAft>
              <a:tabLst>
                <a:tab pos="457200"/>
              </a:tabLst>
            </a:pPr>
            <a:r>
              <a:rPr lang="uk-UA" smtClean="0">
                <a:latin typeface="Segoe UI" panose="020b0502040204020203" pitchFamily="34" charset="0"/>
                <a:ea typeface="Times New Roman" panose="02020603050405020304" pitchFamily="18" charset="0"/>
              </a:rPr>
              <a:t>Інтернеті </a:t>
            </a:r>
            <a:r>
              <a:rPr lang="uk-UA">
                <a:latin typeface="Segoe UI" panose="020b0502040204020203" pitchFamily="34" charset="0"/>
                <a:ea typeface="Times New Roman" panose="02020603050405020304" pitchFamily="18" charset="0"/>
              </a:rPr>
              <a:t>та кібербезпеки.</a:t>
            </a:r>
            <a:endParaRPr lang="ru-RU" sz="160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856547632"/>
      </p:ext>
    </p:extLst>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Прямоугольник 3"/>
          <p:cNvSpPr/>
          <p:nvPr/>
        </p:nvSpPr>
        <p:spPr>
          <a:xfrm>
            <a:off x="8435662" y="1940930"/>
            <a:ext cx="2936381" cy="461665"/>
          </a:xfrm>
          <a:prstGeom prst="rect">
            <a:avLst/>
          </a:prstGeom>
          <a:noFill/>
        </p:spPr>
        <p:txBody>
          <a:bodyPr wrap="square" lIns="91440" tIns="45720" rIns="91440" bIns="45720">
            <a:spAutoFit/>
          </a:bodyPr>
          <a:lstStyle/>
          <a:p>
            <a:pPr algn="ctr"/>
            <a:r>
              <a:rPr lang="ru-RU" sz="2400">
                <a:ln w="0"/>
                <a:effectLst>
                  <a:outerShdw blurRad="38100" dist="19050" dir="2700000" algn="tl" rotWithShape="0">
                    <a:schemeClr val="dk1">
                      <a:alpha val="40000"/>
                    </a:schemeClr>
                  </a:outerShdw>
                </a:effectLst>
              </a:rPr>
              <a:t>ГРУДЕНЬ 5А, 5Б</a:t>
            </a:r>
            <a:endParaRPr lang="ru-RU" sz="2400">
              <a:ln w="0"/>
              <a:effectLst>
                <a:outerShdw blurRad="38100" dist="19050" dir="2700000" algn="tl" rotWithShape="0">
                  <a:schemeClr val="dk1">
                    <a:alpha val="40000"/>
                  </a:schemeClr>
                </a:outerShdw>
              </a:effectLst>
            </a:endParaRPr>
          </a:p>
        </p:txBody>
      </p:sp>
      <p:sp>
        <p:nvSpPr>
          <p:cNvPr id="5" name="Прямоугольник 4"/>
          <p:cNvSpPr/>
          <p:nvPr/>
        </p:nvSpPr>
        <p:spPr>
          <a:xfrm>
            <a:off x="496641" y="1990623"/>
            <a:ext cx="2683748" cy="461665"/>
          </a:xfrm>
          <a:prstGeom prst="rect">
            <a:avLst/>
          </a:prstGeom>
          <a:noFill/>
        </p:spPr>
        <p:txBody>
          <a:bodyPr wrap="none" lIns="91440" tIns="45720" rIns="91440" bIns="45720">
            <a:spAutoFit/>
          </a:bodyPr>
          <a:lstStyle/>
          <a:p>
            <a:pPr algn="ctr"/>
            <a:r>
              <a:rPr lang="ru-RU" sz="2400">
                <a:ln w="0"/>
                <a:effectLst>
                  <a:outerShdw blurRad="38100" dist="19050" dir="2700000" algn="tl" rotWithShape="0">
                    <a:schemeClr val="dk1">
                      <a:alpha val="40000"/>
                    </a:schemeClr>
                  </a:outerShdw>
                </a:effectLst>
              </a:rPr>
              <a:t>ВЕРЕСЕНЬ 5А, 5Б</a:t>
            </a:r>
            <a:endParaRPr lang="ru-RU" sz="2400">
              <a:ln w="0"/>
              <a:effectLst>
                <a:outerShdw blurRad="38100" dist="19050" dir="2700000" algn="tl" rotWithShape="0">
                  <a:schemeClr val="dk1">
                    <a:alpha val="40000"/>
                  </a:schemeClr>
                </a:outerShdw>
              </a:effectLst>
            </a:endParaRPr>
          </a:p>
        </p:txBody>
      </p:sp>
      <p:pic>
        <p:nvPicPr>
          <p:cNvPr id="6" name="Рисунок 5"/>
          <p:cNvPicPr>
            <a:picLocks noChangeAspect="1"/>
          </p:cNvPicPr>
          <p:nvPr/>
        </p:nvPicPr>
        <p:blipFill>
          <a:blip r:embed="rId2"/>
          <a:stretch>
            <a:fillRect/>
          </a:stretch>
        </p:blipFill>
        <p:spPr>
          <a:xfrm>
            <a:off x="509520" y="2501981"/>
            <a:ext cx="4667008" cy="4001850"/>
          </a:xfrm>
          <a:prstGeom prst="rect">
            <a:avLst/>
          </a:prstGeom>
        </p:spPr>
      </p:pic>
      <p:pic>
        <p:nvPicPr>
          <p:cNvPr id="7" name="Рисунок 6"/>
          <p:cNvPicPr>
            <a:picLocks noChangeAspect="1"/>
          </p:cNvPicPr>
          <p:nvPr/>
        </p:nvPicPr>
        <p:blipFill>
          <a:blip r:embed="rId3"/>
          <a:stretch>
            <a:fillRect/>
          </a:stretch>
        </p:blipFill>
        <p:spPr>
          <a:xfrm>
            <a:off x="6224653" y="2402595"/>
            <a:ext cx="5147390" cy="3998205"/>
          </a:xfrm>
          <a:prstGeom prst="rect">
            <a:avLst/>
          </a:prstGeom>
        </p:spPr>
      </p:pic>
      <p:sp>
        <p:nvSpPr>
          <p:cNvPr id="2" name="Прямоугольник 1"/>
          <p:cNvSpPr/>
          <p:nvPr/>
        </p:nvSpPr>
        <p:spPr>
          <a:xfrm>
            <a:off x="2296597" y="740601"/>
            <a:ext cx="7856111" cy="1200329"/>
          </a:xfrm>
          <a:prstGeom prst="rect">
            <a:avLst/>
          </a:prstGeom>
        </p:spPr>
        <p:txBody>
          <a:bodyPr wrap="square">
            <a:spAutoFit/>
          </a:bodyPr>
          <a:lstStyle/>
          <a:p>
            <a:r>
              <a:rPr lang="ru-RU"/>
              <a:t>Здатність визнання готовності розуміти і поважати інші точки зору, відмінності та ідентичность</a:t>
            </a:r>
            <a:r>
              <a:rPr lang="ru-RU" smtClean="0">
                <a:latin typeface="Söhne"/>
              </a:rPr>
              <a:t>, в</a:t>
            </a:r>
            <a:r>
              <a:rPr lang="ru-RU" smtClean="0"/>
              <a:t>изнавати право інших </a:t>
            </a:r>
            <a:r>
              <a:rPr lang="ru-RU"/>
              <a:t>на вільне вираження своїх переконань і життєвого стилю, за умови, що це не завдає шкоди іншим.</a:t>
            </a:r>
          </a:p>
        </p:txBody>
      </p:sp>
    </p:spTree>
    <p:extLst>
      <p:ext uri="{BB962C8B-B14F-4D97-AF65-F5344CB8AC3E}">
        <p14:creationId xmlns:p14="http://schemas.microsoft.com/office/powerpoint/2010/main" val="221209439"/>
      </p:ext>
    </p:extLst>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Прямоугольник 3"/>
          <p:cNvSpPr/>
          <p:nvPr/>
        </p:nvSpPr>
        <p:spPr>
          <a:xfrm>
            <a:off x="8938743" y="1670256"/>
            <a:ext cx="2522649" cy="461665"/>
          </a:xfrm>
          <a:prstGeom prst="rect">
            <a:avLst/>
          </a:prstGeom>
          <a:noFill/>
        </p:spPr>
        <p:txBody>
          <a:bodyPr wrap="square" lIns="91440" tIns="45720" rIns="91440" bIns="45720">
            <a:spAutoFit/>
          </a:bodyPr>
          <a:lstStyle/>
          <a:p>
            <a:pPr algn="ctr"/>
            <a:r>
              <a:rPr lang="ru-RU" sz="2400">
                <a:ln w="0"/>
                <a:effectLst>
                  <a:outerShdw blurRad="38100" dist="19050" dir="2700000" algn="tl" rotWithShape="0">
                    <a:schemeClr val="dk1">
                      <a:alpha val="40000"/>
                    </a:schemeClr>
                  </a:outerShdw>
                </a:effectLst>
              </a:rPr>
              <a:t>ГРУДЕНЬ 5А, 5Б</a:t>
            </a:r>
            <a:endParaRPr lang="ru-RU" sz="2400">
              <a:ln w="0"/>
              <a:effectLst>
                <a:outerShdw blurRad="38100" dist="19050" dir="2700000" algn="tl" rotWithShape="0">
                  <a:schemeClr val="dk1">
                    <a:alpha val="40000"/>
                  </a:schemeClr>
                </a:outerShdw>
              </a:effectLst>
            </a:endParaRPr>
          </a:p>
        </p:txBody>
      </p:sp>
      <p:sp>
        <p:nvSpPr>
          <p:cNvPr id="5" name="Прямоугольник 4"/>
          <p:cNvSpPr/>
          <p:nvPr/>
        </p:nvSpPr>
        <p:spPr>
          <a:xfrm>
            <a:off x="578407" y="1670257"/>
            <a:ext cx="2683748" cy="461665"/>
          </a:xfrm>
          <a:prstGeom prst="rect">
            <a:avLst/>
          </a:prstGeom>
          <a:noFill/>
        </p:spPr>
        <p:txBody>
          <a:bodyPr wrap="none" lIns="91440" tIns="45720" rIns="91440" bIns="45720">
            <a:spAutoFit/>
          </a:bodyPr>
          <a:lstStyle/>
          <a:p>
            <a:pPr algn="ctr"/>
            <a:r>
              <a:rPr lang="ru-RU" sz="2400">
                <a:ln w="0"/>
                <a:effectLst>
                  <a:outerShdw blurRad="38100" dist="19050" dir="2700000" algn="tl" rotWithShape="0">
                    <a:schemeClr val="dk1">
                      <a:alpha val="40000"/>
                    </a:schemeClr>
                  </a:outerShdw>
                </a:effectLst>
              </a:rPr>
              <a:t>ВЕРЕСЕНЬ 5А, 5Б</a:t>
            </a:r>
            <a:endParaRPr lang="ru-RU" sz="2400">
              <a:ln w="0"/>
              <a:effectLst>
                <a:outerShdw blurRad="38100" dist="19050" dir="2700000" algn="tl" rotWithShape="0">
                  <a:schemeClr val="dk1">
                    <a:alpha val="40000"/>
                  </a:schemeClr>
                </a:outerShdw>
              </a:effectLst>
            </a:endParaRPr>
          </a:p>
        </p:txBody>
      </p:sp>
      <p:pic>
        <p:nvPicPr>
          <p:cNvPr id="2" name="Рисунок 1"/>
          <p:cNvPicPr>
            <a:picLocks noChangeAspect="1"/>
          </p:cNvPicPr>
          <p:nvPr/>
        </p:nvPicPr>
        <p:blipFill>
          <a:blip r:embed="rId2"/>
          <a:stretch>
            <a:fillRect/>
          </a:stretch>
        </p:blipFill>
        <p:spPr>
          <a:xfrm>
            <a:off x="578407" y="2131922"/>
            <a:ext cx="4856478" cy="4213540"/>
          </a:xfrm>
          <a:prstGeom prst="rect">
            <a:avLst/>
          </a:prstGeom>
        </p:spPr>
      </p:pic>
      <p:pic>
        <p:nvPicPr>
          <p:cNvPr id="3" name="Рисунок 2"/>
          <p:cNvPicPr>
            <a:picLocks noChangeAspect="1"/>
          </p:cNvPicPr>
          <p:nvPr/>
        </p:nvPicPr>
        <p:blipFill>
          <a:blip r:embed="rId3"/>
          <a:stretch>
            <a:fillRect/>
          </a:stretch>
        </p:blipFill>
        <p:spPr>
          <a:xfrm>
            <a:off x="6232032" y="2131922"/>
            <a:ext cx="5191528" cy="4024745"/>
          </a:xfrm>
          <a:prstGeom prst="rect">
            <a:avLst/>
          </a:prstGeom>
        </p:spPr>
      </p:pic>
      <p:sp>
        <p:nvSpPr>
          <p:cNvPr id="6" name="Прямоугольник 5"/>
          <p:cNvSpPr/>
          <p:nvPr/>
        </p:nvSpPr>
        <p:spPr>
          <a:xfrm>
            <a:off x="2820474" y="657953"/>
            <a:ext cx="7379594" cy="685059"/>
          </a:xfrm>
          <a:prstGeom prst="rect">
            <a:avLst/>
          </a:prstGeom>
        </p:spPr>
        <p:txBody>
          <a:bodyPr wrap="square">
            <a:spAutoFit/>
          </a:bodyPr>
          <a:lstStyle/>
          <a:p>
            <a:pPr marL="342900" lvl="0" indent="-342900">
              <a:lnSpc>
                <a:spcPct val="107000"/>
              </a:lnSpc>
              <a:spcAft>
                <a:spcPct val="0"/>
              </a:spcAft>
              <a:tabLst>
                <a:tab pos="457200"/>
              </a:tabLst>
            </a:pPr>
            <a:r>
              <a:rPr lang="uk-UA">
                <a:latin typeface="Segoe UI" panose="020b0502040204020203" pitchFamily="34" charset="0"/>
                <a:ea typeface="Times New Roman" panose="02020603050405020304" pitchFamily="18" charset="0"/>
              </a:rPr>
              <a:t>Розуміння основних принципів захисту особистої </a:t>
            </a:r>
            <a:r>
              <a:rPr lang="uk-UA" smtClean="0">
                <a:latin typeface="Segoe UI" panose="020b0502040204020203" pitchFamily="34" charset="0"/>
                <a:ea typeface="Times New Roman" panose="02020603050405020304" pitchFamily="18" charset="0"/>
              </a:rPr>
              <a:t>інформації,</a:t>
            </a:r>
          </a:p>
          <a:p>
            <a:pPr marL="342900" lvl="0" indent="-342900">
              <a:lnSpc>
                <a:spcPct val="107000"/>
              </a:lnSpc>
              <a:spcAft>
                <a:spcPct val="0"/>
              </a:spcAft>
              <a:tabLst>
                <a:tab pos="457200"/>
              </a:tabLst>
            </a:pPr>
            <a:r>
              <a:rPr lang="uk-UA" smtClean="0">
                <a:latin typeface="Segoe UI" panose="020b0502040204020203" pitchFamily="34" charset="0"/>
                <a:ea typeface="Times New Roman" panose="02020603050405020304" pitchFamily="18" charset="0"/>
              </a:rPr>
              <a:t>протидія </a:t>
            </a:r>
            <a:r>
              <a:rPr lang="uk-UA">
                <a:latin typeface="Segoe UI" panose="020b0502040204020203" pitchFamily="34" charset="0"/>
                <a:ea typeface="Times New Roman" panose="02020603050405020304" pitchFamily="18" charset="0"/>
              </a:rPr>
              <a:t>шахрайству та вірусам, збереження безпеки </a:t>
            </a:r>
            <a:r>
              <a:rPr lang="uk-UA" smtClean="0">
                <a:latin typeface="Segoe UI" panose="020b0502040204020203" pitchFamily="34" charset="0"/>
                <a:ea typeface="Times New Roman" panose="02020603050405020304" pitchFamily="18" charset="0"/>
              </a:rPr>
              <a:t>в мережі</a:t>
            </a:r>
            <a:r>
              <a:rPr lang="uk-UA">
                <a:latin typeface="Segoe UI" panose="020b0502040204020203" pitchFamily="34" charset="0"/>
                <a:ea typeface="Times New Roman" panose="02020603050405020304" pitchFamily="18" charset="0"/>
              </a:rPr>
              <a:t>.</a:t>
            </a:r>
            <a:endParaRPr lang="ru-RU" sz="160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338871476"/>
      </p:ext>
    </p:extLst>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Заголовок 1"/>
          <p:cNvSpPr>
            <a:spLocks noGrp="1"/>
          </p:cNvSpPr>
          <p:nvPr>
            <p:ph type="title"/>
          </p:nvPr>
        </p:nvSpPr>
        <p:spPr/>
        <p:txBody>
          <a:bodyPr/>
          <a:lstStyle/>
          <a:p>
            <a:r>
              <a:rPr lang="uk-UA" smtClean="0"/>
              <a:t>ВИСНОВОК</a:t>
            </a:r>
            <a:endParaRPr lang="ru-RU"/>
          </a:p>
        </p:txBody>
      </p:sp>
      <p:sp>
        <p:nvSpPr>
          <p:cNvPr id="3" name="Объект 2"/>
          <p:cNvSpPr>
            <a:spLocks noGrp="1"/>
          </p:cNvSpPr>
          <p:nvPr>
            <p:ph idx="1"/>
          </p:nvPr>
        </p:nvSpPr>
        <p:spPr>
          <a:xfrm>
            <a:off x="557011" y="2057401"/>
            <a:ext cx="10820400" cy="4279005"/>
          </a:xfrm>
        </p:spPr>
        <p:txBody>
          <a:bodyPr>
            <a:normAutofit fontScale="92500"/>
          </a:bodyPr>
          <a:lstStyle/>
          <a:p>
            <a:pPr algn="just"/>
            <a:r>
              <a:rPr lang="ru-RU"/>
              <a:t>Інформаційно-цифрова </a:t>
            </a:r>
            <a:r>
              <a:rPr lang="ru-RU" smtClean="0"/>
              <a:t>компетентність </a:t>
            </a:r>
            <a:r>
              <a:rPr lang="ru-RU"/>
              <a:t>є важливою складовою освіти в сучасному світі, оскільки технології та інформація відіграють ключову роль у всіх сферах життя. Розвиток цієї компетентності має на меті підготовку людей до ефективного використання інформаційних ресурсів та цифрових технологій</a:t>
            </a:r>
            <a:endParaRPr lang="ru-RU" sz="2800" smtClean="0"/>
          </a:p>
          <a:p>
            <a:pPr algn="just"/>
            <a:r>
              <a:rPr lang="ru-RU"/>
              <a:t>Розвиток </a:t>
            </a:r>
            <a:r>
              <a:rPr lang="uk-UA"/>
              <a:t>Інформаційно-</a:t>
            </a:r>
            <a:r>
              <a:rPr lang="ru-RU"/>
              <a:t>цифрової компетентністі важливий для підготовки здобувачів освіти  до сучасного інформаційного суспільства та глобального ринку праці, де цифрові навички вважаються ключовим елементом успіху. Освітні програми враховує ці аспекти та надає учням  можливості активно розвивати </a:t>
            </a:r>
            <a:r>
              <a:rPr lang="uk-UA"/>
              <a:t>цю</a:t>
            </a:r>
            <a:r>
              <a:rPr lang="ru-RU"/>
              <a:t> компетентність</a:t>
            </a:r>
            <a:r>
              <a:rPr lang="ru-RU" smtClean="0"/>
              <a:t>.</a:t>
            </a:r>
          </a:p>
          <a:p>
            <a:pPr algn="just"/>
            <a:r>
              <a:rPr lang="uk-UA"/>
              <a:t>Отже, за результатами моніторингу інформаційно-комунікаційної компетентності на уроках технологічної галузі в 5-6-х класах зроблено такі висновки:</a:t>
            </a:r>
            <a:r>
              <a:rPr lang="ru-RU"/>
              <a:t> </a:t>
            </a:r>
            <a:r>
              <a:rPr lang="uk-UA"/>
              <a:t>сформованість інформаційно-комунікаційної   компетентності на уроках технологічної галузі </a:t>
            </a:r>
            <a:r>
              <a:rPr lang="en-US"/>
              <a:t> </a:t>
            </a:r>
            <a:r>
              <a:rPr lang="uk-UA"/>
              <a:t>має високий рівень обізнанності ключових понять.</a:t>
            </a:r>
          </a:p>
          <a:p>
            <a:pPr marL="0" indent="0">
              <a:buNone/>
            </a:pPr>
            <a:endParaRPr lang="ru-RU"/>
          </a:p>
          <a:p>
            <a:pPr algn="just"/>
            <a:endParaRPr lang="ru-RU"/>
          </a:p>
        </p:txBody>
      </p:sp>
    </p:spTree>
    <p:extLst>
      <p:ext uri="{BB962C8B-B14F-4D97-AF65-F5344CB8AC3E}">
        <p14:creationId xmlns:p14="http://schemas.microsoft.com/office/powerpoint/2010/main" val="3741762450"/>
      </p:ext>
    </p:extLst>
  </p:cSld>
  <p:clrMapOvr>
    <a:masterClrMapping/>
  </p:clrMapOvr>
  <p:transition/>
  <p:timing/>
</p:sld>
</file>

<file path=ppt/tags/tag1.xml><?xml version="1.0" encoding="utf-8"?>
<p:tagLst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r="http://schemas.openxmlformats.org/officeDocument/2006/relationships" xmlns:a="http://schemas.openxmlformats.org/drawingml/2006/main" name="След самолета">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vt="http://schemas.openxmlformats.org/officeDocument/2006/docPropsVTypes" xmlns="http://schemas.openxmlformats.org/officeDocument/2006/extended-properties">
  <Template>TM04033937[[fn=След самолета]]</Template>
  <Company>SPecialiST RePack</Company>
  <PresentationFormat>Широкоэкранный</PresentationFormat>
  <Paragraphs>37</Paragraphs>
  <Slides>8</Slides>
  <Notes>0</Notes>
  <TotalTime>129</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8</vt:i4>
      </vt:variant>
    </vt:vector>
  </HeadingPairs>
  <TitlesOfParts>
    <vt:vector baseType="lpstr" size="15">
      <vt:lpstr>Arial</vt:lpstr>
      <vt:lpstr>Century Gothic</vt:lpstr>
      <vt:lpstr>Times New Roman</vt:lpstr>
      <vt:lpstr>Calibri</vt:lpstr>
      <vt:lpstr>Segoe UI</vt:lpstr>
      <vt:lpstr>Söhne</vt:lpstr>
      <vt:lpstr>След самолета</vt:lpstr>
      <vt:lpstr>Інформаційно-цифрова компетентність</vt:lpstr>
      <vt:lpstr>PowerPoint Presentation</vt:lpstr>
      <vt:lpstr>PowerPoint Presentation</vt:lpstr>
      <vt:lpstr>Порівняльний аналіз</vt:lpstr>
      <vt:lpstr>PowerPoint Presentation</vt:lpstr>
      <vt:lpstr>PowerPoint Presentation</vt:lpstr>
      <vt:lpstr>PowerPoint Presentation</vt:lpstr>
      <vt:lpstr>ВИСНОВОК</vt:lpstr>
    </vt:vector>
  </TitlesOfParts>
  <LinksUpToDate>0</LinksUpToDate>
  <SharedDoc>0</SharedDoc>
  <HyperlinksChanged>0</HyperlinksChanged>
  <Application>Aspose.Slides for .NET</Application>
  <AppVersion>19.1200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Презентация PowerPoint</dc:title>
  <dc:creator>user</dc:creator>
  <cp:lastModifiedBy>user</cp:lastModifiedBy>
  <cp:revision>9</cp:revision>
  <dcterms:created xsi:type="dcterms:W3CDTF">2024-01-02T13:29:02Z</dcterms:created>
  <dcterms:modified xsi:type="dcterms:W3CDTF">2024-01-11T11:50:03Z</dcterms:modified>
</cp:coreProperties>
</file>