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9328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109151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047041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4256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99878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246237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628304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572101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13476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8408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653692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9C1085A9-C2A4-4B31-A385-F4749AC9E18E}" type="datetimeFigureOut">
              <a:rPr lang="uk-UA" smtClean="0"/>
              <a:t>11.01.2024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E55BBF29-1BA4-4C4A-891C-2C12DDC1DD7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154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5B994-86B8-4844-A142-BC1939310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581419"/>
          </a:xfrm>
        </p:spPr>
        <p:txBody>
          <a:bodyPr>
            <a:normAutofit/>
          </a:bodyPr>
          <a:lstStyle/>
          <a:p>
            <a:r>
              <a:rPr lang="uk-UA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Організація освітнього</a:t>
            </a:r>
            <a:b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процесу для дітей</a:t>
            </a:r>
            <a:b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 особливими освітніми</a:t>
            </a:r>
            <a:b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потребами на уроках математики</a:t>
            </a:r>
            <a:b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5 класі</a:t>
            </a:r>
            <a:endParaRPr lang="uk-UA" sz="6600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0800452-8FA5-4F86-9553-1DD7232C3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999" y="4126056"/>
            <a:ext cx="4064001" cy="214543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uk-UA" dirty="0"/>
              <a:t>Підготував</a:t>
            </a:r>
          </a:p>
          <a:p>
            <a:pPr algn="l"/>
            <a:r>
              <a:rPr lang="uk-UA" dirty="0"/>
              <a:t>учитель математики</a:t>
            </a:r>
          </a:p>
          <a:p>
            <a:pPr algn="l"/>
            <a:r>
              <a:rPr lang="uk-UA" dirty="0"/>
              <a:t>Комунального закладу  «Харківський ліцей №36</a:t>
            </a:r>
            <a:br>
              <a:rPr lang="uk-UA" dirty="0"/>
            </a:br>
            <a:r>
              <a:rPr lang="uk-UA" dirty="0"/>
              <a:t>Харківської міської ради»</a:t>
            </a:r>
          </a:p>
          <a:p>
            <a:pPr algn="l"/>
            <a:r>
              <a:rPr lang="uk-UA" dirty="0"/>
              <a:t>ПАРХОМЧУК Вадим</a:t>
            </a:r>
          </a:p>
        </p:txBody>
      </p:sp>
    </p:spTree>
    <p:extLst>
      <p:ext uri="{BB962C8B-B14F-4D97-AF65-F5344CB8AC3E}">
        <p14:creationId xmlns:p14="http://schemas.microsoft.com/office/powerpoint/2010/main" val="419288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9FECB-589B-42F4-81B5-4947050A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489"/>
            <a:ext cx="11286836" cy="795395"/>
          </a:xfrm>
        </p:spPr>
        <p:txBody>
          <a:bodyPr/>
          <a:lstStyle/>
          <a:p>
            <a:pPr algn="ctr"/>
            <a:r>
              <a:rPr lang="uk-UA" b="1" dirty="0"/>
              <a:t>Вступ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54CEF87-EF73-4EFA-A08F-066BBA845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81" y="1283855"/>
            <a:ext cx="10157138" cy="5292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/>
              <a:t>Інклюзивне навчання </a:t>
            </a:r>
            <a:r>
              <a:rPr lang="uk-UA" sz="2400" dirty="0"/>
              <a:t>— система освітніх послуг, гарантованих державою, що базується на принципах недискримінації, врахування багатоманітності людини, ефективного залучення та включення до освітнього процесу всіх його учасників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uk-UA" sz="2400" b="1" dirty="0">
                <a:effectLst/>
                <a:ea typeface="Calibri" panose="020F0502020204030204" pitchFamily="34" charset="0"/>
              </a:rPr>
              <a:t>Інклюзивне освітнє середовище </a:t>
            </a:r>
            <a:r>
              <a:rPr lang="uk-UA" sz="2400" dirty="0">
                <a:effectLst/>
                <a:ea typeface="Calibri" panose="020F0502020204030204" pitchFamily="34" charset="0"/>
              </a:rPr>
              <a:t>— сукупність умов, способів і засобів їх реалізації для спільного навчання, виховання та розвитку здобувачів освіти з урахуванням їхніх потреб та можливостей.</a:t>
            </a:r>
          </a:p>
          <a:p>
            <a:pPr marL="0" indent="0">
              <a:buNone/>
            </a:pPr>
            <a:r>
              <a:rPr lang="uk-UA" sz="2400" i="1" dirty="0">
                <a:effectLst/>
                <a:ea typeface="Calibri" panose="020F0502020204030204" pitchFamily="34" charset="0"/>
              </a:rPr>
              <a:t>Навчально-виховний процес</a:t>
            </a:r>
            <a:r>
              <a:rPr lang="uk-UA" sz="2400" dirty="0">
                <a:effectLst/>
                <a:ea typeface="Calibri" panose="020F0502020204030204" pitchFamily="34" charset="0"/>
              </a:rPr>
              <a:t> у класах з інклюзивним навчанням здійснюється відповідно до робочого навчального плану загальноосвітнього навчального закладу, складеного на основі типових навчальних планів загальноосвітніх навчальних закладів</a:t>
            </a:r>
            <a:r>
              <a:rPr lang="uk-UA" sz="2400" dirty="0">
                <a:ea typeface="Calibri" panose="020F0502020204030204" pitchFamily="34" charset="0"/>
              </a:rPr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41549757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27BD4-7406-4FBE-B106-27790136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801"/>
            <a:ext cx="11286836" cy="1325562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effectLst/>
                <a:ea typeface="Calibri" panose="020F0502020204030204" pitchFamily="34" charset="0"/>
              </a:rPr>
              <a:t>Робота з учнями з ООП на уроках математики </a:t>
            </a:r>
            <a:br>
              <a:rPr lang="uk-UA" sz="3200" b="1" dirty="0">
                <a:effectLst/>
                <a:ea typeface="Calibri" panose="020F0502020204030204" pitchFamily="34" charset="0"/>
              </a:rPr>
            </a:br>
            <a:r>
              <a:rPr lang="uk-UA" sz="3200" b="1" dirty="0">
                <a:effectLst/>
                <a:ea typeface="Calibri" panose="020F0502020204030204" pitchFamily="34" charset="0"/>
              </a:rPr>
              <a:t>в 5 класі</a:t>
            </a:r>
            <a:endParaRPr lang="uk-UA" sz="6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9C726A9-A34D-4301-92F5-C393477E2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45" y="1514764"/>
            <a:ext cx="10298545" cy="509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В збірнику «Навчальні програми для спеціальних загальноосвітніх навчальних закладів для дітей із затримкою психічного розвитку МАТЕМАТИКА 5 – 6 класи Київ – 2014» зазначається: «Необхідною умовою організації навчально-виховного процесу є вибір учителем раціональної системи методів і прийомів активного навчання, використання нових інформаційних технологій у поєднанні з традиційними засобами. Особлива роль в навчанні математики відводиться математичним задачам, які є метою і засобом навчання, математичного розвитку учнів. У плануванні уроків та домашніх робіт, слід забезпечувати органічний зв’язок теоретичного матеріалу і задач, пам’ятаючи, що перший глибше усвідомлюється і засвоюється в процесі розв’язання задач. Добір задач має здійснюватися диференційовано, при цьому повинні бути враховані інтелектуальні особливості дітей із ЗПР.» </a:t>
            </a:r>
          </a:p>
        </p:txBody>
      </p:sp>
    </p:spTree>
    <p:extLst>
      <p:ext uri="{BB962C8B-B14F-4D97-AF65-F5344CB8AC3E}">
        <p14:creationId xmlns:p14="http://schemas.microsoft.com/office/powerpoint/2010/main" val="176786809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EEC17F-30AD-4B51-BE9A-7A79003EAB5A}"/>
              </a:ext>
            </a:extLst>
          </p:cNvPr>
          <p:cNvSpPr txBox="1"/>
          <p:nvPr/>
        </p:nvSpPr>
        <p:spPr>
          <a:xfrm>
            <a:off x="461818" y="319543"/>
            <a:ext cx="1042785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Особлива трудність дітей із ЗПР – це засвоєння математики. Ці труднощі виникають з причини низького рівня пізнавальних процесів, таких як: увага, логіка, орієнтування у просторі та ін. Тому виникають порушення розуміння структури чисел, лівого та правого боку, складність у цифрових операціях при переході через десяток. Діти важко диференціюють геометричні фігури, відчувають труднощі при співвіднесенні їх з реальним предметом, в основі якого знаходяться. Труднощі, з якими зустрічаються діти із затримкою психічного розвитку під час розв’язування задач: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ознайомлення зі змістом задачі;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перетворення простої задачі на складну;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аналіз задачі;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пошук способу розв’язання (неправильний вибір арифметичної дії);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розв’язання задачі;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помилки в обрахунках;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відповідь та перевірка розв’язання задач. </a:t>
            </a:r>
          </a:p>
        </p:txBody>
      </p:sp>
    </p:spTree>
    <p:extLst>
      <p:ext uri="{BB962C8B-B14F-4D97-AF65-F5344CB8AC3E}">
        <p14:creationId xmlns:p14="http://schemas.microsoft.com/office/powerpoint/2010/main" val="15458134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0D9704-761F-4B6F-979D-48955EEEE712}"/>
              </a:ext>
            </a:extLst>
          </p:cNvPr>
          <p:cNvSpPr txBox="1"/>
          <p:nvPr/>
        </p:nvSpPr>
        <p:spPr>
          <a:xfrm>
            <a:off x="581891" y="1351508"/>
            <a:ext cx="104648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Для усунення таких труднощів можна використовувати прийом «Математика як розвага», за яким, у молодших класах НУШ допускається розважальна складова у навчанні, тоді як у середній та старшій школі програма </a:t>
            </a:r>
            <a:r>
              <a:rPr lang="uk-UA" sz="2400" dirty="0" err="1"/>
              <a:t>ускладнюється</a:t>
            </a:r>
            <a:r>
              <a:rPr lang="uk-UA" sz="2400" dirty="0"/>
              <a:t>, тож не передбачає </a:t>
            </a:r>
            <a:r>
              <a:rPr lang="uk-UA" sz="2400" dirty="0" err="1"/>
              <a:t>гейміфікацію</a:t>
            </a:r>
            <a:r>
              <a:rPr lang="uk-UA" sz="2400" dirty="0"/>
              <a:t>. Важливим є те, що у дитини з ООП може бути сформована недостатня мотивація до навчання, що може заважати сприйняттю матеріалу, який немає гри як елементу навчання. Щоб  підтримувати зацікавленість дітей у вивченні математики у будь-якому класі учитель може використовувати для занять кубики, навчальну гру для вивчення таблиці множення, навчальні лінійки тощо. </a:t>
            </a:r>
          </a:p>
        </p:txBody>
      </p:sp>
    </p:spTree>
    <p:extLst>
      <p:ext uri="{BB962C8B-B14F-4D97-AF65-F5344CB8AC3E}">
        <p14:creationId xmlns:p14="http://schemas.microsoft.com/office/powerpoint/2010/main" val="48829022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AD67AE-6FB6-4970-AA16-5B12C30B814A}"/>
              </a:ext>
            </a:extLst>
          </p:cNvPr>
          <p:cNvSpPr txBox="1"/>
          <p:nvPr/>
        </p:nvSpPr>
        <p:spPr>
          <a:xfrm>
            <a:off x="618836" y="1351508"/>
            <a:ext cx="992909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Якщо це не допомагає включитися в роботу, варто відвести дитину до ресурсної кімнати та зайняти чимось умовно корисним (наприклад, математичні ігри). У ресурсній кімнаті дитині може допомагати асистент учителя. Коли й це не покращило ситуацію, то варто зателефонувати батькам дитини, бо така поведінка може свідчити про хворобу чи погане самопочуття.</a:t>
            </a:r>
          </a:p>
          <a:p>
            <a:r>
              <a:rPr lang="uk-UA" sz="2400" dirty="0"/>
              <a:t>Учнів з ООП потрібно підтримувати. Варіанти підтримки:</a:t>
            </a:r>
          </a:p>
          <a:p>
            <a:pPr marL="360363" indent="-360363"/>
            <a:r>
              <a:rPr lang="uk-UA" sz="2400" dirty="0"/>
              <a:t>•	похвала;</a:t>
            </a:r>
          </a:p>
          <a:p>
            <a:pPr marL="360363" indent="-360363"/>
            <a:r>
              <a:rPr lang="uk-UA" sz="2400" dirty="0"/>
              <a:t>•	що далі? ...і? ...а тепер?;</a:t>
            </a:r>
          </a:p>
          <a:p>
            <a:pPr marL="360363" indent="-360363"/>
            <a:r>
              <a:rPr lang="uk-UA" sz="2400" dirty="0"/>
              <a:t>•	«я тобі допоможу»;</a:t>
            </a:r>
          </a:p>
          <a:p>
            <a:pPr marL="360363" indent="-360363"/>
            <a:r>
              <a:rPr lang="uk-UA" sz="2400" dirty="0"/>
              <a:t>•	ти будеш робити це, а я – це.</a:t>
            </a:r>
          </a:p>
        </p:txBody>
      </p:sp>
    </p:spTree>
    <p:extLst>
      <p:ext uri="{BB962C8B-B14F-4D97-AF65-F5344CB8AC3E}">
        <p14:creationId xmlns:p14="http://schemas.microsoft.com/office/powerpoint/2010/main" val="13938591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8B0454-2514-416E-8CCE-65CB6C8227CC}"/>
              </a:ext>
            </a:extLst>
          </p:cNvPr>
          <p:cNvSpPr txBox="1"/>
          <p:nvPr/>
        </p:nvSpPr>
        <p:spPr>
          <a:xfrm>
            <a:off x="581891" y="372760"/>
            <a:ext cx="1011381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На уроках математики у роботі з дітьми що мають ООП спільно з асистентом вчителя варто звертати увагу на такі особливості: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Намагатися повідомляти інформацію якомога ясніше, конкретніше. Замість обмеженого вербально подання нової інформації, демонструвати наочність (малюнки, реальні об’єкти тощо), а також передбачати можливість сприймати якісь речі на дотик;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Розподіляти нові завдання на маленькі кроки. Демонструвати ці кроки. Стежити, щоб учень виконував завдання крок за кроком. За необхідності, надавати допомогу;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</a:rPr>
              <a:t>Одразу коментувати дії учня;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</a:rPr>
              <a:t>Навчати учнів навичкам самообслуговування, соціальної поведінки, надавати відомості про професії;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effectLst/>
                <a:ea typeface="Calibri" panose="020F0502020204030204" pitchFamily="34" charset="0"/>
              </a:rPr>
              <a:t>Працювати разом із батьками учня та колегами над створенням та виконанням індивідуального навчального плану, що задовольняє потреби учня. Регулярно обмінюватися інформацією про стан справ учня у школі та вдома.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52472642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943B-1EB4-407D-8F5E-A251580B046B}"/>
              </a:ext>
            </a:extLst>
          </p:cNvPr>
          <p:cNvSpPr txBox="1"/>
          <p:nvPr/>
        </p:nvSpPr>
        <p:spPr>
          <a:xfrm>
            <a:off x="480290" y="612844"/>
            <a:ext cx="1030778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У таких дітей: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effectLst/>
                <a:ea typeface="Calibri" panose="020F0502020204030204" pitchFamily="34" charset="0"/>
              </a:rPr>
              <a:t>порушена активна увага, тому, варто застосовувати наочний матеріал для її активізації, змінювати види діяльності (більш складні завдання чергувати з більш легкими);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переважає конкретно-наочне мислення. На нього і потрібно спиратися у викладанні навчального матеріалу. Для цього слід застосовувати зрозумілу яскраву наочність (предметні картинки, рахунковий матеріал, малюнок – схему до задачі тощо);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мають знижений темп роботи та працездатність. Тому, для них варто зменшувати об’єм завдань та їх кількість, передбачати складність таку, щоб вона була доступною. Для цього дітям </a:t>
            </a:r>
            <a:r>
              <a:rPr lang="uk-UA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можна </a:t>
            </a:r>
            <a:r>
              <a:rPr lang="uk-UA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готувати індивідуальні картки із завданнями відповідної складності, у які треба лише вставити відповідну числову відповідь (і зовсім немає потреби переписувати це завдання в зошит, якщо дитина має слабкі чи недостатні навички письма);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effectLst/>
                <a:ea typeface="Calibri" panose="020F0502020204030204" pitchFamily="34" charset="0"/>
              </a:rPr>
              <a:t>як правило, не мають достатніх навичок самостійної роботи. З боку вчителя та в роботі асистента вчителі має бути присутній постійний контроль за виконанням ними завдання (щоб вони не відволікалися та не втрачали напряму діяльності;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 dirty="0">
                <a:effectLst/>
                <a:ea typeface="Calibri" panose="020F0502020204030204" pitchFamily="34" charset="0"/>
              </a:rPr>
              <a:t>потребують неодноразового повторення вчителем інструкції щодо виконання того чи іншого завдання. Тому варто переконатись, як і наскільки точно учень зрозумів, що від нього вимагають, і лише після цього дозволяти виконати завдання. У разі потреби потрібно надати учневі додаткові роз’яснення щодо виконання завдання. Дітям </a:t>
            </a:r>
            <a:r>
              <a:rPr lang="uk-UA" sz="1800" dirty="0">
                <a:effectLst/>
                <a:ea typeface="Times New Roman" panose="02020603050405020304" pitchFamily="18" charset="0"/>
              </a:rPr>
              <a:t>потрібно більше часу на виконання завдань.</a:t>
            </a:r>
            <a:endParaRPr lang="uk-UA" sz="18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461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D3B952-B68A-4D93-808B-8BB0E3E219AC}"/>
              </a:ext>
            </a:extLst>
          </p:cNvPr>
          <p:cNvSpPr txBox="1"/>
          <p:nvPr/>
        </p:nvSpPr>
        <p:spPr>
          <a:xfrm>
            <a:off x="544945" y="1285432"/>
            <a:ext cx="10224655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875"/>
              </a:spcBef>
              <a:spcAft>
                <a:spcPts val="940"/>
              </a:spcAft>
            </a:pPr>
            <a:r>
              <a:rPr lang="uk-UA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Слід підтримувати в дитини впевненість у своїх силах, прагнення до пізнавальної діяльності, запобігати й адекватно реагувати на зміни в психічній діяльності, поведінці та загальному стані дитини.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Якщо дитина каже «не знаю», а батьки наполягають, що знає або вміє щось, то слід шукати шляхи порозуміння з учнем.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Якщо дитина з ООП не розмовляє, а пише чи показує відповідь, то таку відповідь теж можна зараховувати.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2400" dirty="0">
                <a:effectLst/>
                <a:ea typeface="Times New Roman" panose="02020603050405020304" pitchFamily="18" charset="0"/>
              </a:rPr>
              <a:t>Ставити дітям з ООП оцінки (хоч і неофіційно). Обговорити із батьками учнів формат оцінювання, адже так вони знатимуть, на що у навчанні дитини варто звернути увагу.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44252701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49F87-181F-4375-981D-158BAAE1E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87927"/>
            <a:ext cx="11305308" cy="799089"/>
          </a:xfrm>
        </p:spPr>
        <p:txBody>
          <a:bodyPr/>
          <a:lstStyle/>
          <a:p>
            <a:pPr algn="ctr"/>
            <a:r>
              <a:rPr lang="uk-UA" b="1" dirty="0"/>
              <a:t>Висновки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1FB7DD2-3CB0-4718-A7BC-35119659A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364" y="1911928"/>
            <a:ext cx="8595360" cy="3380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Інклюзивне навчання має покращити навчальне середовище, забезпечити потреби всіх учнів з повагою до їхніх здібностей та можливостей.</a:t>
            </a:r>
          </a:p>
          <a:p>
            <a:pPr marL="0" indent="0">
              <a:buNone/>
            </a:pPr>
            <a:r>
              <a:rPr lang="uk-UA" sz="2400" dirty="0"/>
              <a:t>Учителям та учням відкривається все розмаїття способів навчання, а його методи мають бути особистісно орієнтованими – з урахуванням індивідуальних особливостей навчально-пізнавальної діяльності дітей з особливим потребами.</a:t>
            </a:r>
          </a:p>
          <a:p>
            <a:pPr marL="0" indent="0">
              <a:buNone/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48779727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A96E84-6F53-45D7-A189-3CA4997286F4}"/>
              </a:ext>
            </a:extLst>
          </p:cNvPr>
          <p:cNvSpPr txBox="1"/>
          <p:nvPr/>
        </p:nvSpPr>
        <p:spPr>
          <a:xfrm>
            <a:off x="452582" y="797510"/>
            <a:ext cx="1033549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Переваги інклюзивного навчання: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Усуваються бар’єри в системі освіти та системі підтримки дітей з особливими потребами;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Батьки залучені до процесу навчання;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Діти з особливими освітніми потребами отримують можливість для нормальної соціалізації, розвитку своїх сильних сторін і талантів та подальшої інтеграції в суспільство, вступ до професійних та вищих навчальних закладів;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У дітей з особливими освітніми потребами формуються соціальні компетенції для налагодження дружніх стосунків з ровесниками у школі та поза її межами; моделюються належні способи взаємодії з колективом;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Створюється атмосфера спокійного прийняття відмінностей інших людей.</a:t>
            </a:r>
          </a:p>
        </p:txBody>
      </p:sp>
    </p:spTree>
    <p:extLst>
      <p:ext uri="{BB962C8B-B14F-4D97-AF65-F5344CB8AC3E}">
        <p14:creationId xmlns:p14="http://schemas.microsoft.com/office/powerpoint/2010/main" val="2245664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6E718F-0AF2-407C-A57A-926F9D162DBA}"/>
              </a:ext>
            </a:extLst>
          </p:cNvPr>
          <p:cNvSpPr txBox="1"/>
          <p:nvPr/>
        </p:nvSpPr>
        <p:spPr>
          <a:xfrm>
            <a:off x="337127" y="474345"/>
            <a:ext cx="1074189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Внаслідок корекційно-розвивального впливу в процесі вивчення курсу «Математика» передбачається: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навчити учнів систематизувати і узагальнювати відомості про натуральні числа;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удосконалити обчислювальні навички учнів;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ознайомити учнів з елементами алгебри;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сформувати у дітей на наочно-оперативному рівні уявлення про основні геометричні фігури та їх властивості;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навчити обчислювати геометричні величини за формулами;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розширити знання учнів про звичайні і десяткові дроби;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сформувати вміння читати, записувати, порівнювати і округлювати десяткові дроби;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навчити розв’язувати задачі різних видів, визначати раціональний спосіб розв’язування;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сформувати міцні навички виконання чотирьох арифметичних дій над натуральними числами та звичайними дробами;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розширити уявлення учнів про число шляхом введення від’ємних чисел;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розширити словниковий запас дітей за рахунок вживання математичних термінів під час розв’язання завдань;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сформувати </a:t>
            </a:r>
            <a:r>
              <a:rPr lang="uk-UA" dirty="0" err="1"/>
              <a:t>емоційно</a:t>
            </a:r>
            <a:r>
              <a:rPr lang="uk-UA" dirty="0"/>
              <a:t>-позитивне ставлення до предмета й до виконання математичних завдань, шляхом зацікавлення, проведення індивідуальних занять, введення в навчальну ситуацію елементів гри тощо;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розвиток внутрішньо </a:t>
            </a:r>
            <a:r>
              <a:rPr lang="uk-UA" dirty="0" err="1"/>
              <a:t>мисленнєвої</a:t>
            </a:r>
            <a:r>
              <a:rPr lang="uk-UA" dirty="0"/>
              <a:t> діяльності, мовленнєвого опосередкування, навчально-пізнавальної діяльності, особистості.</a:t>
            </a:r>
          </a:p>
        </p:txBody>
      </p:sp>
    </p:spTree>
    <p:extLst>
      <p:ext uri="{BB962C8B-B14F-4D97-AF65-F5344CB8AC3E}">
        <p14:creationId xmlns:p14="http://schemas.microsoft.com/office/powerpoint/2010/main" val="161904689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D1FFD-F5D5-4173-8100-A4E5018A7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0000"/>
            <a:ext cx="10515600" cy="1292802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34886275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Краєвид">
  <a:themeElements>
    <a:clrScheme name="Краєвид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Крає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Крає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Краєвид</Template>
  <TotalTime>59</TotalTime>
  <Words>1352</Words>
  <Application>Microsoft Office PowerPoint</Application>
  <PresentationFormat>Широкий екран</PresentationFormat>
  <Paragraphs>66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7" baseType="lpstr">
      <vt:lpstr>Arial</vt:lpstr>
      <vt:lpstr>Century Schoolbook</vt:lpstr>
      <vt:lpstr>Wingdings 2</vt:lpstr>
      <vt:lpstr>Краєвид</vt:lpstr>
      <vt:lpstr>Організація освітнього процесу для дітей з особливими освітніми потребами на уроках математики в 5 класі</vt:lpstr>
      <vt:lpstr>Вступ</vt:lpstr>
      <vt:lpstr>Робота з учнями з ООП на уроках математики  в 5 класі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Висновки</vt:lpstr>
      <vt:lpstr>Презентація PowerPoint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освітнього процесу для дітей з особливими освітніми потребами на уроках математики в 5 класі</dc:title>
  <dc:creator>Vadym Parkhomchuk</dc:creator>
  <cp:lastModifiedBy>Vadym Parkhomchuk</cp:lastModifiedBy>
  <cp:revision>7</cp:revision>
  <dcterms:created xsi:type="dcterms:W3CDTF">2024-01-11T09:15:58Z</dcterms:created>
  <dcterms:modified xsi:type="dcterms:W3CDTF">2024-01-11T10:16:17Z</dcterms:modified>
</cp:coreProperties>
</file>